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notesSlides/notesSlide9.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xml" ContentType="application/vnd.openxmlformats-officedocument.presentationml.slide+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Override PartName="/ppt/notesSlides/notesSlide7.xml" ContentType="application/vnd.openxmlformats-officedocument.presentationml.notesSlide+xml"/>
  <Override PartName="/ppt/notesSlides/notesSlide15.xml" ContentType="application/vnd.openxmlformats-officedocument.presentationml.notesSlide+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Default Extension="png" ContentType="image/png"/>
  <Override PartName="/ppt/slides/slide3.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pdf" ContentType="application/pdf"/>
  <Override PartName="/ppt/notesSlides/notesSlide20.xml" ContentType="application/vnd.openxmlformats-officedocument.presentationml.notesSlide+xml"/>
  <Override PartName="/ppt/slides/slide19.xml" ContentType="application/vnd.openxmlformats-officedocument.presentationml.slide+xml"/>
  <Override PartName="/ppt/slides/slide12.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2"/>
  </p:notesMasterIdLst>
  <p:sldIdLst>
    <p:sldId id="256" r:id="rId2"/>
    <p:sldId id="263"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588" autoAdjust="0"/>
    <p:restoredTop sz="79607" autoAdjust="0"/>
  </p:normalViewPr>
  <p:slideViewPr>
    <p:cSldViewPr snapToObjects="1">
      <p:cViewPr>
        <p:scale>
          <a:sx n="66" d="100"/>
          <a:sy n="66" d="100"/>
        </p:scale>
        <p:origin x="-1744" y="344"/>
      </p:cViewPr>
      <p:guideLst>
        <p:guide orient="horz" pos="2160"/>
        <p:guide pos="2880"/>
      </p:guideLst>
    </p:cSldViewPr>
  </p:slideViewPr>
  <p:outlineViewPr>
    <p:cViewPr>
      <p:scale>
        <a:sx n="33" d="100"/>
        <a:sy n="33" d="100"/>
      </p:scale>
      <p:origin x="0" y="388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5" Type="http://schemas.openxmlformats.org/officeDocument/2006/relationships/viewProps" Target="viewProps.xml"/><Relationship Id="rId31" Type="http://schemas.openxmlformats.org/officeDocument/2006/relationships/slide" Target="slides/slide30.xml"/><Relationship Id="rId34" Type="http://schemas.openxmlformats.org/officeDocument/2006/relationships/presProps" Target="presProps.xml"/><Relationship Id="rId7" Type="http://schemas.openxmlformats.org/officeDocument/2006/relationships/slide" Target="slides/slide6.xml"/><Relationship Id="rId36" Type="http://schemas.openxmlformats.org/officeDocument/2006/relationships/theme" Target="theme/theme1.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32" Type="http://schemas.openxmlformats.org/officeDocument/2006/relationships/notesMaster" Target="notesMasters/notesMaster1.xml"/><Relationship Id="rId3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slide" Target="slides/slide26.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slide" Target="slides/slide27.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6" Type="http://schemas.openxmlformats.org/officeDocument/2006/relationships/slide" Target="slides/slide5.xml"/><Relationship Id="rId16" Type="http://schemas.openxmlformats.org/officeDocument/2006/relationships/slide" Target="slides/slide15.xml"/><Relationship Id="rId33" Type="http://schemas.openxmlformats.org/officeDocument/2006/relationships/printerSettings" Target="printerSettings/printerSettings1.bin"/><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0B5680-FA39-964B-B342-83146A4BC437}" type="datetimeFigureOut">
              <a:rPr lang="en-US" smtClean="0"/>
              <a:t>8/18/11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4EFA36-66EE-3142-BF8E-1C3FB41799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2010 floods: </a:t>
            </a:r>
            <a:r>
              <a:rPr lang="en-GB" sz="1200" kern="1200" dirty="0" smtClean="0">
                <a:solidFill>
                  <a:schemeClr val="tx1"/>
                </a:solidFill>
                <a:latin typeface="+mn-lt"/>
                <a:ea typeface="+mn-ea"/>
                <a:cs typeface="+mn-cs"/>
              </a:rPr>
              <a:t>The Asian Development Bank (ADB) and World Bank (WB) estimated the floods caused around $9.5 billion in damage to infrastructure, farms and homes, as well as other direct and indirect losses (ADB, 2010). The Pakistan government put the figure of direct and indirect losses closer to $43 billion, more than four times the ADB and WB estimate (Fair, 2011).</a:t>
            </a:r>
          </a:p>
          <a:p>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ICT SKILLS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asked whether a lack of trained ICT staff had hindered getting connectivity working, one-third of respondents said yes. The percentage was a bit higher within </a:t>
            </a:r>
            <a:r>
              <a:rPr lang="en-US" sz="1200" kern="1200" baseline="0" dirty="0" err="1" smtClean="0">
                <a:solidFill>
                  <a:schemeClr val="tx1"/>
                </a:solidFill>
                <a:latin typeface="+mn-lt"/>
                <a:ea typeface="+mn-ea"/>
                <a:cs typeface="+mn-cs"/>
              </a:rPr>
              <a:t>NetHope</a:t>
            </a:r>
            <a:r>
              <a:rPr lang="en-US" sz="1200" kern="1200" baseline="0" dirty="0" smtClean="0">
                <a:solidFill>
                  <a:schemeClr val="tx1"/>
                </a:solidFill>
                <a:latin typeface="+mn-lt"/>
                <a:ea typeface="+mn-ea"/>
                <a:cs typeface="+mn-cs"/>
              </a:rPr>
              <a:t> member organizations than other response groups. </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asked what kind of ICT-related training they felt was most needed, the majority pointed to emergency ICT training (BGAN, VSAT, </a:t>
            </a:r>
            <a:r>
              <a:rPr lang="en-US" sz="1200" kern="1200" baseline="0" dirty="0" err="1" smtClean="0">
                <a:solidFill>
                  <a:schemeClr val="tx1"/>
                </a:solidFill>
                <a:latin typeface="+mn-lt"/>
                <a:ea typeface="+mn-ea"/>
                <a:cs typeface="+mn-cs"/>
              </a:rPr>
              <a:t>SatPhone</a:t>
            </a:r>
            <a:r>
              <a:rPr lang="en-US" sz="1200" kern="1200" baseline="0" dirty="0" smtClean="0">
                <a:solidFill>
                  <a:schemeClr val="tx1"/>
                </a:solidFill>
                <a:latin typeface="+mn-lt"/>
                <a:ea typeface="+mn-ea"/>
                <a:cs typeface="+mn-cs"/>
              </a:rPr>
              <a:t>, radio), followed by Cisco product, generic network training and the use of GIS.</a:t>
            </a:r>
            <a:endParaRPr lang="en-US" dirty="0" smtClean="0"/>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DONATED EQUIPMENT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Close to three-fourths of respondents said they had sufficient ICT equipment to perform their role. Those who said they lacked enough equipment mentioned laptops, solar chargers, </a:t>
            </a:r>
            <a:r>
              <a:rPr lang="en-US" sz="1200" kern="1200" baseline="0" dirty="0" err="1" smtClean="0">
                <a:solidFill>
                  <a:schemeClr val="tx1"/>
                </a:solidFill>
                <a:latin typeface="+mn-lt"/>
                <a:ea typeface="+mn-ea"/>
                <a:cs typeface="+mn-cs"/>
              </a:rPr>
              <a:t>UPSs</a:t>
            </a:r>
            <a:r>
              <a:rPr lang="en-US" sz="1200" kern="1200" baseline="0" dirty="0" smtClean="0">
                <a:solidFill>
                  <a:schemeClr val="tx1"/>
                </a:solidFill>
                <a:latin typeface="+mn-lt"/>
                <a:ea typeface="+mn-ea"/>
                <a:cs typeface="+mn-cs"/>
              </a:rPr>
              <a:t>, GPS devices and cameras as the most needed. In the field visit, this was supported by the fact that electricity is in short supply in Pakistan, making desktop computers virtually useless because of unreliable power supply.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Those who received donated equipment said it helped very much in the response, saving money that could be used for activities such as direct aid or supplying laptops to replace less-useful desktops. Many of those who did not receive donated equipment said it would not have been terribly useful, though a few noted that additional equipment would have allowed for more independent teams to be deployed.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Almost all of the response organizations reported having issues with equipment being stuck in customs. </a:t>
            </a:r>
          </a:p>
          <a:p>
            <a:endParaRPr lang="en-US" dirty="0" smtClean="0"/>
          </a:p>
          <a:p>
            <a:r>
              <a:rPr lang="en-US" dirty="0" smtClean="0"/>
              <a:t>RECOMMENDATIONS</a:t>
            </a:r>
          </a:p>
          <a:p>
            <a:r>
              <a:rPr lang="en-US" sz="1200" kern="1200" baseline="0" dirty="0" smtClean="0">
                <a:solidFill>
                  <a:schemeClr val="tx1"/>
                </a:solidFill>
                <a:latin typeface="+mn-lt"/>
                <a:ea typeface="+mn-ea"/>
                <a:cs typeface="+mn-cs"/>
              </a:rPr>
              <a:t>agree upon a standardized methodology for performing ICT capacity assessments in affected areas. By agreeing to do so, ICT experts can be trained to perform assessment in affected areas and thereby provide a comprehensive and </a:t>
            </a:r>
            <a:r>
              <a:rPr lang="en-US" sz="1200" u="sng" kern="1200" baseline="0" dirty="0" smtClean="0">
                <a:solidFill>
                  <a:schemeClr val="tx1"/>
                </a:solidFill>
                <a:latin typeface="+mn-lt"/>
                <a:ea typeface="+mn-ea"/>
                <a:cs typeface="+mn-cs"/>
              </a:rPr>
              <a:t>common overview of ICT capacity.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is important that ICT capacity be improved in international humanitarian organizations, and that the </a:t>
            </a:r>
            <a:r>
              <a:rPr lang="en-US" sz="1200" u="sng" kern="1200" baseline="0" dirty="0" smtClean="0">
                <a:solidFill>
                  <a:schemeClr val="tx1"/>
                </a:solidFill>
                <a:latin typeface="+mn-lt"/>
                <a:ea typeface="+mn-ea"/>
                <a:cs typeface="+mn-cs"/>
              </a:rPr>
              <a:t>needs of local implementation partners are addressed </a:t>
            </a:r>
            <a:r>
              <a:rPr lang="en-US" sz="1200" kern="1200" baseline="0" dirty="0" smtClean="0">
                <a:solidFill>
                  <a:schemeClr val="tx1"/>
                </a:solidFill>
                <a:latin typeface="+mn-lt"/>
                <a:ea typeface="+mn-ea"/>
                <a:cs typeface="+mn-cs"/>
              </a:rPr>
              <a:t>in the process. When the technology community is encouraged to contribute in-kind donations of equipment to relief efforts, the needs of these partners also should be included in the appeals.</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At the same time, only a small number of UN workers (7%) felt collaboration with </a:t>
            </a:r>
            <a:r>
              <a:rPr lang="en-US" sz="1200" kern="1200" baseline="0" dirty="0" err="1" smtClean="0">
                <a:solidFill>
                  <a:schemeClr val="tx1"/>
                </a:solidFill>
                <a:latin typeface="+mn-lt"/>
                <a:ea typeface="+mn-ea"/>
                <a:cs typeface="+mn-cs"/>
              </a:rPr>
              <a:t>NetHope</a:t>
            </a:r>
            <a:r>
              <a:rPr lang="en-US" sz="1200" kern="1200" baseline="0" dirty="0" smtClean="0">
                <a:solidFill>
                  <a:schemeClr val="tx1"/>
                </a:solidFill>
                <a:latin typeface="+mn-lt"/>
                <a:ea typeface="+mn-ea"/>
                <a:cs typeface="+mn-cs"/>
              </a:rPr>
              <a:t> members had been rather effective, while 46% said collaboration with the broader community was effective. </a:t>
            </a:r>
          </a:p>
          <a:p>
            <a:r>
              <a:rPr lang="en-US" sz="1200" kern="1200" baseline="0" dirty="0" smtClean="0">
                <a:solidFill>
                  <a:schemeClr val="tx1"/>
                </a:solidFill>
                <a:latin typeface="+mn-lt"/>
                <a:ea typeface="+mn-ea"/>
                <a:cs typeface="+mn-cs"/>
              </a:rPr>
              <a:t>This can be linked to the following result: 75% of </a:t>
            </a:r>
            <a:r>
              <a:rPr lang="en-US" sz="1200" kern="1200" baseline="0" dirty="0" err="1" smtClean="0">
                <a:solidFill>
                  <a:schemeClr val="tx1"/>
                </a:solidFill>
                <a:latin typeface="+mn-lt"/>
                <a:ea typeface="+mn-ea"/>
                <a:cs typeface="+mn-cs"/>
              </a:rPr>
              <a:t>NetHope</a:t>
            </a:r>
            <a:r>
              <a:rPr lang="en-US" sz="1200" kern="1200" baseline="0" dirty="0" smtClean="0">
                <a:solidFill>
                  <a:schemeClr val="tx1"/>
                </a:solidFill>
                <a:latin typeface="+mn-lt"/>
                <a:ea typeface="+mn-ea"/>
                <a:cs typeface="+mn-cs"/>
              </a:rPr>
              <a:t> members attended </a:t>
            </a:r>
            <a:r>
              <a:rPr lang="en-US" sz="1200" kern="1200" baseline="0" dirty="0" err="1" smtClean="0">
                <a:solidFill>
                  <a:schemeClr val="tx1"/>
                </a:solidFill>
                <a:latin typeface="+mn-lt"/>
                <a:ea typeface="+mn-ea"/>
                <a:cs typeface="+mn-cs"/>
              </a:rPr>
              <a:t>NetHope</a:t>
            </a:r>
            <a:r>
              <a:rPr lang="en-US" sz="1200" kern="1200" baseline="0" dirty="0" smtClean="0">
                <a:solidFill>
                  <a:schemeClr val="tx1"/>
                </a:solidFill>
                <a:latin typeface="+mn-lt"/>
                <a:ea typeface="+mn-ea"/>
                <a:cs typeface="+mn-cs"/>
              </a:rPr>
              <a:t> Chapter meetings but only 38% attended ETC meetings. Only one UN worker reported having attended a </a:t>
            </a:r>
            <a:r>
              <a:rPr lang="en-US" sz="1200" kern="1200" baseline="0" dirty="0" err="1" smtClean="0">
                <a:solidFill>
                  <a:schemeClr val="tx1"/>
                </a:solidFill>
                <a:latin typeface="+mn-lt"/>
                <a:ea typeface="+mn-ea"/>
                <a:cs typeface="+mn-cs"/>
              </a:rPr>
              <a:t>NetHope</a:t>
            </a:r>
            <a:r>
              <a:rPr lang="en-US" sz="1200" kern="1200" baseline="0" dirty="0" smtClean="0">
                <a:solidFill>
                  <a:schemeClr val="tx1"/>
                </a:solidFill>
                <a:latin typeface="+mn-lt"/>
                <a:ea typeface="+mn-ea"/>
                <a:cs typeface="+mn-cs"/>
              </a:rPr>
              <a:t> chapter meeting.</a:t>
            </a:r>
          </a:p>
          <a:p>
            <a:endParaRPr lang="en-US" sz="1200" kern="1200" baseline="0" dirty="0" smtClean="0">
              <a:solidFill>
                <a:schemeClr val="tx1"/>
              </a:solidFill>
              <a:latin typeface="+mn-lt"/>
              <a:ea typeface="+mn-ea"/>
              <a:cs typeface="+mn-cs"/>
            </a:endParaRPr>
          </a:p>
          <a:p>
            <a:endParaRPr lang="en-US" dirty="0" smtClean="0"/>
          </a:p>
          <a:p>
            <a:endParaRPr lang="en-US" dirty="0" smtClean="0"/>
          </a:p>
          <a:p>
            <a:r>
              <a:rPr lang="en-US" dirty="0" smtClean="0"/>
              <a:t>RECOMMENDATIONS</a:t>
            </a:r>
          </a:p>
          <a:p>
            <a:endParaRPr lang="en-US" dirty="0" smtClean="0"/>
          </a:p>
          <a:p>
            <a:r>
              <a:rPr lang="en-US" sz="1200" kern="1200" baseline="0" dirty="0" smtClean="0">
                <a:solidFill>
                  <a:schemeClr val="tx1"/>
                </a:solidFill>
                <a:latin typeface="+mn-lt"/>
                <a:ea typeface="+mn-ea"/>
                <a:cs typeface="+mn-cs"/>
              </a:rPr>
              <a:t>The humanitarian community and private sector service providers should work to create a joint global ICT services catalogue that gives a comprehensive overview of what ICT services are available and from whom. In disaster-prone countries, work should be done to create local versions of this catalogue.</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Improve collaboration between ICT workers at the local level: </a:t>
            </a:r>
            <a:r>
              <a:rPr lang="en-US" sz="1200" kern="1200" baseline="0" dirty="0" smtClean="0">
                <a:solidFill>
                  <a:schemeClr val="tx1"/>
                </a:solidFill>
                <a:latin typeface="+mn-lt"/>
                <a:ea typeface="+mn-ea"/>
                <a:cs typeface="+mn-cs"/>
              </a:rPr>
              <a:t>Emergency ICT collaboration among UN organizations and NGOs must be greatly improved. It is recommended that an ETC coordinator designated by the UN and an ETC NGO coordinator be established in each medium- and large-scale emergency. The NGO ETC coordinator’s role would be to ensure that services and information are being shared between the two communities. To make this possible, funding should be sought for the UN ETC coordinator and the NGO ETC coordinator.</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The International Humanitarian Partnership is an informal alliance between eight European donor governments. It provides resources and staff to assist the UN with some of the basic services needed to run a humanitarian operation. </a:t>
            </a:r>
          </a:p>
          <a:p>
            <a:r>
              <a:rPr lang="en-US" sz="1200" kern="1200" baseline="0" dirty="0" smtClean="0">
                <a:solidFill>
                  <a:schemeClr val="tx1"/>
                </a:solidFill>
                <a:latin typeface="+mn-lt"/>
                <a:ea typeface="+mn-ea"/>
                <a:cs typeface="+mn-cs"/>
              </a:rPr>
              <a:t>The IHP sent three ICT modules — from Norway, Sweden and Denmark — to support the work of UN OCHA in Pakistan. Each module contained laptops, GPS, digital cameras and satellite phones and was deployed with a technical specialist. The chief purpose of the modules was to provide ICT support to OCHA and enable the team to establish basic communications, provide Internet access and allow OCHA team members to operate simultaneously in different locations where offices had yet to be established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team from TSF arrived in Pakistan on Aug. 9 with dual roles. One was to support UN OCHA and other humanitarian organizations and work with the ETC by providing ICT support to coordination hubs — mainly the one in Multan, Punjab Province. The other was to set up free calling services for communities affected by the floods. The free calling operations were done by eight mobile two-person teams that were deployed to more 90 locations where people displaced by the floods had gathered. Within the first three weeks, they provided 2,840 affected families with the ability to make phone calls. While this effort was commendable, it benefitted only a small fraction of the 20+ million people affected by the emergency. </a:t>
            </a:r>
          </a:p>
          <a:p>
            <a:r>
              <a:rPr lang="en-US" sz="1200" kern="1200" baseline="0" dirty="0" smtClean="0">
                <a:solidFill>
                  <a:schemeClr val="tx1"/>
                </a:solidFill>
                <a:latin typeface="+mn-lt"/>
                <a:ea typeface="+mn-ea"/>
                <a:cs typeface="+mn-cs"/>
              </a:rPr>
              <a:t>Another important role TSF played was to work with the ETC on assessments of the state of the communications infrastructure -- valuable information in areas where the telecommunications or power infrastructure that had failed because of the flooding. In other areas, poor and rural, there are no existing or efficient communication facilities. In areas where GSM networks were operable, people often did not have access to electricity to recharge their phones, and in many cases simply lacked the funds to get airtime credit. </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In the first week of August 2010, a dedicated ETC coordinator arrived in Islamabad to enable coordination among the various humanitarian organizations. At the time, most of the operations were taking place in the north, where the UN already had a presence. Existing ETC radio rooms were operating 24/7 to support the efforts. UN offices in the area were utilizing connectivity either through existing </a:t>
            </a:r>
            <a:r>
              <a:rPr lang="en-US" sz="1200" kern="1200" baseline="0" dirty="0" err="1" smtClean="0">
                <a:solidFill>
                  <a:schemeClr val="tx1"/>
                </a:solidFill>
                <a:latin typeface="+mn-lt"/>
                <a:ea typeface="+mn-ea"/>
                <a:cs typeface="+mn-cs"/>
              </a:rPr>
              <a:t>VSATs</a:t>
            </a:r>
            <a:r>
              <a:rPr lang="en-US" sz="1200" kern="1200" baseline="0" dirty="0" smtClean="0">
                <a:solidFill>
                  <a:schemeClr val="tx1"/>
                </a:solidFill>
                <a:latin typeface="+mn-lt"/>
                <a:ea typeface="+mn-ea"/>
                <a:cs typeface="+mn-cs"/>
              </a:rPr>
              <a:t> or through local ISPs. GSM networks were affected by the floods and not very stabile.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team performed ICT assessments in the new operational areas, while the UNHCR and UNDSS ICT teams identified locations for new repeater sites in those areas,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Upper Swat Valley was made in collaboration with CARE International’s ICT team. As coordination hubs were established in newly affected areas, the ETC team provided ICT services to the UN community working there.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ETC also organized an ICT Emergency Management Field Training course in Islamabad, which was delivered twice in the first two months of the response. </a:t>
            </a:r>
          </a:p>
          <a:p>
            <a:endParaRPr lang="en-US" dirty="0" smtClean="0"/>
          </a:p>
          <a:p>
            <a:r>
              <a:rPr lang="en-US" sz="1200" kern="1200" baseline="0" dirty="0" smtClean="0">
                <a:solidFill>
                  <a:schemeClr val="tx1"/>
                </a:solidFill>
                <a:latin typeface="+mn-lt"/>
                <a:ea typeface="+mn-ea"/>
                <a:cs typeface="+mn-cs"/>
              </a:rPr>
              <a:t>The ETC coordination was centrally operated in Islamabad, although ICT experts were sent to the various provinces, primarily to establish and maintain connectivity. The lack of ETC coordination at the provincial level limited collaboration with the extended humanitarian community.</a:t>
            </a:r>
          </a:p>
          <a:p>
            <a:r>
              <a:rPr lang="en-US" sz="1200" kern="1200" baseline="0" dirty="0" smtClean="0">
                <a:solidFill>
                  <a:schemeClr val="tx1"/>
                </a:solidFill>
                <a:latin typeface="+mn-lt"/>
                <a:ea typeface="+mn-ea"/>
                <a:cs typeface="+mn-cs"/>
              </a:rPr>
              <a:t>As the 2010 survey revealed, NGOs generally saw little value in attending coordination meetings with the UN agencies, and thus there was little collaboration between them. </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19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PAK REPORT -- </a:t>
            </a:r>
            <a:r>
              <a:rPr lang="en-US" sz="1200" kern="1200" baseline="0" dirty="0" smtClean="0">
                <a:solidFill>
                  <a:schemeClr val="tx1"/>
                </a:solidFill>
                <a:latin typeface="+mn-lt"/>
                <a:ea typeface="+mn-ea"/>
                <a:cs typeface="+mn-cs"/>
              </a:rPr>
              <a:t>provide up-to-date and verified data from the affected areas. Reports were sorted into the following categories; info submit by SMS</a:t>
            </a:r>
            <a:endParaRPr lang="en-US" dirty="0" smtClean="0"/>
          </a:p>
          <a:p>
            <a:endParaRPr lang="en-US" dirty="0" smtClean="0"/>
          </a:p>
          <a:p>
            <a:r>
              <a:rPr lang="en-US" sz="1200" kern="1200" baseline="0" dirty="0" smtClean="0">
                <a:solidFill>
                  <a:schemeClr val="tx1"/>
                </a:solidFill>
                <a:latin typeface="+mn-lt"/>
                <a:ea typeface="+mn-ea"/>
                <a:cs typeface="+mn-cs"/>
              </a:rPr>
              <a:t>Shortly after the start of the floods, Faisal </a:t>
            </a:r>
            <a:r>
              <a:rPr lang="en-US" sz="1200" kern="1200" baseline="0" dirty="0" err="1" smtClean="0">
                <a:solidFill>
                  <a:schemeClr val="tx1"/>
                </a:solidFill>
                <a:latin typeface="+mn-lt"/>
                <a:ea typeface="+mn-ea"/>
                <a:cs typeface="+mn-cs"/>
              </a:rPr>
              <a:t>Chohan</a:t>
            </a:r>
            <a:r>
              <a:rPr lang="en-US" sz="1200" kern="1200" baseline="0" dirty="0" smtClean="0">
                <a:solidFill>
                  <a:schemeClr val="tx1"/>
                </a:solidFill>
                <a:latin typeface="+mn-lt"/>
                <a:ea typeface="+mn-ea"/>
                <a:cs typeface="+mn-cs"/>
              </a:rPr>
              <a:t>, a TED fellow from Pakistan, spearheaded a local effort to use a cloud-based version of </a:t>
            </a:r>
            <a:r>
              <a:rPr lang="en-US" sz="1200" kern="1200" baseline="0" dirty="0" err="1" smtClean="0">
                <a:solidFill>
                  <a:schemeClr val="tx1"/>
                </a:solidFill>
                <a:latin typeface="+mn-lt"/>
                <a:ea typeface="+mn-ea"/>
                <a:cs typeface="+mn-cs"/>
              </a:rPr>
              <a:t>Ushahidi</a:t>
            </a:r>
            <a:r>
              <a:rPr lang="en-US" sz="1200" kern="1200" baseline="0" dirty="0" smtClean="0">
                <a:solidFill>
                  <a:schemeClr val="tx1"/>
                </a:solidFill>
                <a:latin typeface="+mn-lt"/>
                <a:ea typeface="+mn-ea"/>
                <a:cs typeface="+mn-cs"/>
              </a:rPr>
              <a:t> called </a:t>
            </a:r>
            <a:r>
              <a:rPr lang="en-US" sz="1200" kern="1200" baseline="0" dirty="0" err="1" smtClean="0">
                <a:solidFill>
                  <a:schemeClr val="tx1"/>
                </a:solidFill>
                <a:latin typeface="+mn-lt"/>
                <a:ea typeface="+mn-ea"/>
                <a:cs typeface="+mn-cs"/>
              </a:rPr>
              <a:t>CrowdMap</a:t>
            </a:r>
            <a:r>
              <a:rPr lang="en-US" sz="1200" kern="1200" baseline="0" dirty="0" smtClean="0">
                <a:solidFill>
                  <a:schemeClr val="tx1"/>
                </a:solidFill>
                <a:latin typeface="+mn-lt"/>
                <a:ea typeface="+mn-ea"/>
                <a:cs typeface="+mn-cs"/>
              </a:rPr>
              <a:t> to create the Pakistan Flood Incident Reporting. With assistance from the global volunteer technology community, chiefly Robert Munro and colleagues in San Francisco, this then was linked to a dedicated instance of </a:t>
            </a:r>
            <a:r>
              <a:rPr lang="en-US" sz="1200" kern="1200" baseline="0" dirty="0" err="1" smtClean="0">
                <a:solidFill>
                  <a:schemeClr val="tx1"/>
                </a:solidFill>
                <a:latin typeface="+mn-lt"/>
                <a:ea typeface="+mn-ea"/>
                <a:cs typeface="+mn-cs"/>
              </a:rPr>
              <a:t>Ushahidi</a:t>
            </a:r>
            <a:r>
              <a:rPr lang="en-US" sz="1200" kern="1200" baseline="0" dirty="0" smtClean="0">
                <a:solidFill>
                  <a:schemeClr val="tx1"/>
                </a:solidFill>
                <a:latin typeface="+mn-lt"/>
                <a:ea typeface="+mn-ea"/>
                <a:cs typeface="+mn-cs"/>
              </a:rPr>
              <a:t> residing at http://</a:t>
            </a:r>
            <a:r>
              <a:rPr lang="en-US" sz="1200" kern="1200" baseline="0" dirty="0" err="1" smtClean="0">
                <a:solidFill>
                  <a:schemeClr val="tx1"/>
                </a:solidFill>
                <a:latin typeface="+mn-lt"/>
                <a:ea typeface="+mn-ea"/>
                <a:cs typeface="+mn-cs"/>
              </a:rPr>
              <a:t>pakreport.org</a:t>
            </a:r>
            <a:r>
              <a:rPr lang="en-US" sz="1200" kern="1200" baseline="0" dirty="0" smtClean="0">
                <a:solidFill>
                  <a:schemeClr val="tx1"/>
                </a:solidFill>
                <a:latin typeface="+mn-lt"/>
                <a:ea typeface="+mn-ea"/>
                <a:cs typeface="+mn-cs"/>
              </a:rPr>
              <a:t> for greater flexibility in adapting the platform to local needs.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micro-tasking platform from the crowd-sourcing company </a:t>
            </a:r>
            <a:r>
              <a:rPr lang="en-US" sz="1200" kern="1200" baseline="0" dirty="0" err="1" smtClean="0">
                <a:solidFill>
                  <a:schemeClr val="tx1"/>
                </a:solidFill>
                <a:latin typeface="+mn-lt"/>
                <a:ea typeface="+mn-ea"/>
                <a:cs typeface="+mn-cs"/>
              </a:rPr>
              <a:t>CrowdFlower</a:t>
            </a:r>
            <a:r>
              <a:rPr lang="en-US" sz="1200" kern="1200" baseline="0" dirty="0" smtClean="0">
                <a:solidFill>
                  <a:schemeClr val="tx1"/>
                </a:solidFill>
                <a:latin typeface="+mn-lt"/>
                <a:ea typeface="+mn-ea"/>
                <a:cs typeface="+mn-cs"/>
              </a:rPr>
              <a:t> was integrated into </a:t>
            </a:r>
            <a:r>
              <a:rPr lang="en-US" sz="1200" kern="1200" baseline="0" dirty="0" err="1" smtClean="0">
                <a:solidFill>
                  <a:schemeClr val="tx1"/>
                </a:solidFill>
                <a:latin typeface="+mn-lt"/>
                <a:ea typeface="+mn-ea"/>
                <a:cs typeface="+mn-cs"/>
              </a:rPr>
              <a:t>PakReport</a:t>
            </a:r>
            <a:r>
              <a:rPr lang="en-US" sz="1200" kern="1200" baseline="0" dirty="0" smtClean="0">
                <a:solidFill>
                  <a:schemeClr val="tx1"/>
                </a:solidFill>
                <a:latin typeface="+mn-lt"/>
                <a:ea typeface="+mn-ea"/>
                <a:cs typeface="+mn-cs"/>
              </a:rPr>
              <a:t> to enable the information processing to be coordinated and split into small tasks that volunteers could focus on. </a:t>
            </a:r>
          </a:p>
          <a:p>
            <a:endParaRPr lang="en-US" sz="1200" kern="1200" baseline="0" dirty="0" smtClean="0">
              <a:solidFill>
                <a:schemeClr val="tx1"/>
              </a:solidFill>
              <a:latin typeface="+mn-lt"/>
              <a:ea typeface="+mn-ea"/>
              <a:cs typeface="+mn-cs"/>
            </a:endParaRPr>
          </a:p>
          <a:p>
            <a:r>
              <a:rPr lang="en-US" dirty="0" smtClean="0"/>
              <a:t>CRISIS COMMONS</a:t>
            </a:r>
          </a:p>
          <a:p>
            <a:endParaRPr lang="en-US" dirty="0" smtClean="0"/>
          </a:p>
          <a:p>
            <a:r>
              <a:rPr lang="en-US" sz="1200" kern="1200" baseline="0" dirty="0" smtClean="0">
                <a:solidFill>
                  <a:schemeClr val="tx1"/>
                </a:solidFill>
                <a:latin typeface="+mn-lt"/>
                <a:ea typeface="+mn-ea"/>
                <a:cs typeface="+mn-cs"/>
              </a:rPr>
              <a:t>A number of </a:t>
            </a:r>
            <a:r>
              <a:rPr lang="en-US" sz="1200" kern="1200" baseline="0" dirty="0" err="1" smtClean="0">
                <a:solidFill>
                  <a:schemeClr val="tx1"/>
                </a:solidFill>
                <a:latin typeface="+mn-lt"/>
                <a:ea typeface="+mn-ea"/>
                <a:cs typeface="+mn-cs"/>
              </a:rPr>
              <a:t>CrisisCamps</a:t>
            </a:r>
            <a:r>
              <a:rPr lang="en-US" sz="1200" kern="1200" baseline="0" dirty="0" smtClean="0">
                <a:solidFill>
                  <a:schemeClr val="tx1"/>
                </a:solidFill>
                <a:latin typeface="+mn-lt"/>
                <a:ea typeface="+mn-ea"/>
                <a:cs typeface="+mn-cs"/>
              </a:rPr>
              <a:t> were conducted from August through October at eight different sites: London, Cambridge, Montreal, Calgary, Toronto, Silicon Valley, Bangkok and Sydney. </a:t>
            </a:r>
          </a:p>
          <a:p>
            <a:r>
              <a:rPr lang="en-US" sz="1200" kern="1200" baseline="0" dirty="0" smtClean="0">
                <a:solidFill>
                  <a:schemeClr val="tx1"/>
                </a:solidFill>
                <a:latin typeface="+mn-lt"/>
                <a:ea typeface="+mn-ea"/>
                <a:cs typeface="+mn-cs"/>
              </a:rPr>
              <a:t>Included was a global “Round The World </a:t>
            </a:r>
            <a:r>
              <a:rPr lang="en-US" sz="1200" kern="1200" baseline="0" dirty="0" err="1" smtClean="0">
                <a:solidFill>
                  <a:schemeClr val="tx1"/>
                </a:solidFill>
                <a:latin typeface="+mn-lt"/>
                <a:ea typeface="+mn-ea"/>
                <a:cs typeface="+mn-cs"/>
              </a:rPr>
              <a:t>CrisisCamp</a:t>
            </a:r>
            <a:r>
              <a:rPr lang="en-US" sz="1200" kern="1200" baseline="0" dirty="0" smtClean="0">
                <a:solidFill>
                  <a:schemeClr val="tx1"/>
                </a:solidFill>
                <a:latin typeface="+mn-lt"/>
                <a:ea typeface="+mn-ea"/>
                <a:cs typeface="+mn-cs"/>
              </a:rPr>
              <a:t>” held Sept. 3-4, during which activities were handed off to teams in different time zones as the days passed.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CrisisCommons</a:t>
            </a:r>
            <a:r>
              <a:rPr lang="en-US" sz="1200" kern="1200" baseline="0" dirty="0" smtClean="0">
                <a:solidFill>
                  <a:schemeClr val="tx1"/>
                </a:solidFill>
                <a:latin typeface="+mn-lt"/>
                <a:ea typeface="+mn-ea"/>
                <a:cs typeface="+mn-cs"/>
              </a:rPr>
              <a:t> community has a strong volunteer spirit, and there is high interest among its members to help during disasters </a:t>
            </a:r>
            <a:endParaRPr lang="en-US" dirty="0" smtClean="0"/>
          </a:p>
          <a:p>
            <a:endParaRPr lang="en-US" dirty="0" smtClean="0"/>
          </a:p>
          <a:p>
            <a:r>
              <a:rPr lang="en-US" sz="1200" kern="1200" baseline="0" dirty="0" smtClean="0">
                <a:solidFill>
                  <a:schemeClr val="tx1"/>
                </a:solidFill>
                <a:latin typeface="+mn-lt"/>
                <a:ea typeface="+mn-ea"/>
                <a:cs typeface="+mn-cs"/>
              </a:rPr>
              <a:t>Skype group chat sessions and IRC channels were used to coordinate activities among the camps.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HUMANITY ROAD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Humanity Road, an ICT-based digital volunteer NGO, launched its Pakistan response on Aug. 16. It included an event page and social media support in Twitter and </a:t>
            </a:r>
            <a:r>
              <a:rPr lang="en-US" sz="1200" kern="1200" baseline="0" dirty="0" err="1" smtClean="0">
                <a:solidFill>
                  <a:schemeClr val="tx1"/>
                </a:solidFill>
                <a:latin typeface="+mn-lt"/>
                <a:ea typeface="+mn-ea"/>
                <a:cs typeface="+mn-cs"/>
              </a:rPr>
              <a:t>Facebook</a:t>
            </a:r>
            <a:r>
              <a:rPr lang="en-US" sz="1200" kern="1200" baseline="0" dirty="0" smtClean="0">
                <a:solidFill>
                  <a:schemeClr val="tx1"/>
                </a:solidFill>
                <a:latin typeface="+mn-lt"/>
                <a:ea typeface="+mn-ea"/>
                <a:cs typeface="+mn-cs"/>
              </a:rPr>
              <a:t>, and also collected and relayed urgent needs and official guidance in email. Meanwhile, Pakistan officials were communicating with aid agencies and the public via meetings and mainstream media, with only a tiny fraction of their communication taking place in social media.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RECOMMENDATIONS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is recommended that awareness building and training in new open-source tools and processes be provided in disaster-prone countries.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Global digital volunteer communities can serve as mentors to — and provide surge capacity for — these local digital volunteer groups. Through standardized training and methodologies, it can be ensured that people from different countries can work together as one community. </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GOOGLE</a:t>
            </a:r>
          </a:p>
          <a:p>
            <a:endParaRPr lang="en-US" dirty="0" smtClean="0"/>
          </a:p>
          <a:p>
            <a:r>
              <a:rPr lang="en-US" sz="1200" kern="1200" baseline="0" dirty="0" smtClean="0">
                <a:solidFill>
                  <a:schemeClr val="tx1"/>
                </a:solidFill>
                <a:latin typeface="+mn-lt"/>
                <a:ea typeface="+mn-ea"/>
                <a:cs typeface="+mn-cs"/>
              </a:rPr>
              <a:t>Google has become increasingly involved in crisis response over the past few years and now has a team that provides technology and geospatial information support to humanitarian organizations involved in response efforts (Google, 2011). This project is an initiative of </a:t>
            </a:r>
            <a:r>
              <a:rPr lang="en-US" sz="1200" kern="1200" baseline="0" dirty="0" err="1" smtClean="0">
                <a:solidFill>
                  <a:schemeClr val="tx1"/>
                </a:solidFill>
                <a:latin typeface="+mn-lt"/>
                <a:ea typeface="+mn-ea"/>
                <a:cs typeface="+mn-cs"/>
              </a:rPr>
              <a:t>Google.ORG</a:t>
            </a:r>
            <a:r>
              <a:rPr lang="en-US" sz="1200" kern="1200" baseline="0" dirty="0" smtClean="0">
                <a:solidFill>
                  <a:schemeClr val="tx1"/>
                </a:solidFill>
                <a:latin typeface="+mn-lt"/>
                <a:ea typeface="+mn-ea"/>
                <a:cs typeface="+mn-cs"/>
              </a:rPr>
              <a:t>, the philanthropic arm of Google.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Person Finder tool was widely utilized. The Resource Finder did not take off and its use by the humanitarian community was limited, as is often the case when new technologies are introduced during a crisis. Sharing of </a:t>
            </a:r>
            <a:r>
              <a:rPr lang="en-US" sz="1200" kern="1200" baseline="0" dirty="0" err="1" smtClean="0">
                <a:solidFill>
                  <a:schemeClr val="tx1"/>
                </a:solidFill>
                <a:latin typeface="+mn-lt"/>
                <a:ea typeface="+mn-ea"/>
                <a:cs typeface="+mn-cs"/>
              </a:rPr>
              <a:t>MapMaker</a:t>
            </a:r>
            <a:r>
              <a:rPr lang="en-US" sz="1200" kern="1200" baseline="0" dirty="0" smtClean="0">
                <a:solidFill>
                  <a:schemeClr val="tx1"/>
                </a:solidFill>
                <a:latin typeface="+mn-lt"/>
                <a:ea typeface="+mn-ea"/>
                <a:cs typeface="+mn-cs"/>
              </a:rPr>
              <a:t> data with the humanitarian community was very useful and laid the groundwork for further collaboration between UNOSAT and Google in disaster response. </a:t>
            </a:r>
            <a:endParaRPr lang="en-US" dirty="0" smtClean="0"/>
          </a:p>
          <a:p>
            <a:endParaRPr lang="en-US" dirty="0" smtClean="0"/>
          </a:p>
          <a:p>
            <a:r>
              <a:rPr lang="en-US" dirty="0" smtClean="0"/>
              <a:t>EAGLE4PAKISTAN</a:t>
            </a:r>
          </a:p>
          <a:p>
            <a:endParaRPr lang="en-US" dirty="0" smtClean="0"/>
          </a:p>
          <a:p>
            <a:r>
              <a:rPr lang="en-US" sz="1200" kern="1200" baseline="0" dirty="0" smtClean="0">
                <a:solidFill>
                  <a:schemeClr val="tx1"/>
                </a:solidFill>
                <a:latin typeface="+mn-lt"/>
                <a:ea typeface="+mn-ea"/>
                <a:cs typeface="+mn-cs"/>
              </a:rPr>
              <a:t>Microsoft Pakistan focused most of its efforts in Punjab Province, where it worked with Punjab’s Chief Minister, Muhammad </a:t>
            </a:r>
            <a:r>
              <a:rPr lang="en-US" sz="1200" kern="1200" baseline="0" dirty="0" err="1" smtClean="0">
                <a:solidFill>
                  <a:schemeClr val="tx1"/>
                </a:solidFill>
                <a:latin typeface="+mn-lt"/>
                <a:ea typeface="+mn-ea"/>
                <a:cs typeface="+mn-cs"/>
              </a:rPr>
              <a:t>Shahbaz</a:t>
            </a:r>
            <a:r>
              <a:rPr lang="en-US" sz="1200" kern="1200" baseline="0" dirty="0" smtClean="0">
                <a:solidFill>
                  <a:schemeClr val="tx1"/>
                </a:solidFill>
                <a:latin typeface="+mn-lt"/>
                <a:ea typeface="+mn-ea"/>
                <a:cs typeface="+mn-cs"/>
              </a:rPr>
              <a:t> Sharif, and the PDMA to identify and set up a disaster response solution with Microsoft partners, </a:t>
            </a:r>
            <a:r>
              <a:rPr lang="en-US" sz="1200" kern="1200" baseline="0" dirty="0" err="1" smtClean="0">
                <a:solidFill>
                  <a:schemeClr val="tx1"/>
                </a:solidFill>
                <a:latin typeface="+mn-lt"/>
                <a:ea typeface="+mn-ea"/>
                <a:cs typeface="+mn-cs"/>
              </a:rPr>
              <a:t>Geodan</a:t>
            </a:r>
            <a:r>
              <a:rPr lang="en-US" sz="1200" kern="1200" baseline="0" dirty="0" smtClean="0">
                <a:solidFill>
                  <a:schemeClr val="tx1"/>
                </a:solidFill>
                <a:latin typeface="+mn-lt"/>
                <a:ea typeface="+mn-ea"/>
                <a:cs typeface="+mn-cs"/>
              </a:rPr>
              <a:t> and ESRI Netherlands. The solution, called Eagle, displays geospatial data on a map along with relevant background information to give users a common operational picture in different locations. </a:t>
            </a:r>
            <a:r>
              <a:rPr lang="en-US" sz="1200" kern="1200" baseline="0" dirty="0" err="1" smtClean="0">
                <a:solidFill>
                  <a:schemeClr val="tx1"/>
                </a:solidFill>
                <a:latin typeface="+mn-lt"/>
                <a:ea typeface="+mn-ea"/>
                <a:cs typeface="+mn-cs"/>
              </a:rPr>
              <a:t>Geodan</a:t>
            </a:r>
            <a:r>
              <a:rPr lang="en-US" sz="1200" kern="1200" baseline="0" dirty="0" smtClean="0">
                <a:solidFill>
                  <a:schemeClr val="tx1"/>
                </a:solidFill>
                <a:latin typeface="+mn-lt"/>
                <a:ea typeface="+mn-ea"/>
                <a:cs typeface="+mn-cs"/>
              </a:rPr>
              <a:t> and ESRI Netherlands donated the Eagle4Pakistan solution and trained government officials to use it, while Microsoft donated technical assistance &amp; licenses.</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22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Having the right information is critical to good decision-making and to coordinating activities, yet often in the crisis-management field, decisions are made before the necessary information has been collected, analyzed and shared with appropriate parties. </a:t>
            </a:r>
          </a:p>
          <a:p>
            <a:r>
              <a:rPr lang="en-US" sz="1200" kern="1200" baseline="0" dirty="0" smtClean="0">
                <a:solidFill>
                  <a:schemeClr val="tx1"/>
                </a:solidFill>
                <a:latin typeface="+mn-lt"/>
                <a:ea typeface="+mn-ea"/>
                <a:cs typeface="+mn-cs"/>
              </a:rPr>
              <a:t>It is understood that decisions must be made based on the best available information, yet situations tend to change rapidly, and those changes can be unpredictable and unforeseen (</a:t>
            </a:r>
            <a:r>
              <a:rPr lang="en-US" sz="1200" kern="1200" baseline="0" dirty="0" err="1" smtClean="0">
                <a:solidFill>
                  <a:schemeClr val="tx1"/>
                </a:solidFill>
                <a:latin typeface="+mn-lt"/>
                <a:ea typeface="+mn-ea"/>
                <a:cs typeface="+mn-cs"/>
              </a:rPr>
              <a:t>Kifayat</a:t>
            </a:r>
            <a:r>
              <a:rPr lang="en-US" sz="1200" kern="1200" baseline="0" dirty="0" smtClean="0">
                <a:solidFill>
                  <a:schemeClr val="tx1"/>
                </a:solidFill>
                <a:latin typeface="+mn-lt"/>
                <a:ea typeface="+mn-ea"/>
                <a:cs typeface="+mn-cs"/>
              </a:rPr>
              <a:t>, et al., 2010). It is often impractical to wait for all relevant information before making decisions in a crisis response, but by disseminating information in a timely manner – highlighting priority needs, gaps and duplications -- the humanitarian community can enhance implementation of its response plans (United Nations, 2010). </a:t>
            </a:r>
          </a:p>
          <a:p>
            <a:r>
              <a:rPr lang="en-US" sz="1200" kern="1200" baseline="0" dirty="0" smtClean="0">
                <a:solidFill>
                  <a:schemeClr val="tx1"/>
                </a:solidFill>
                <a:latin typeface="+mn-lt"/>
                <a:ea typeface="+mn-ea"/>
                <a:cs typeface="+mn-cs"/>
              </a:rPr>
              <a:t>Coordination can be improved through effective information management -- leading to enhanced inter-cluster coordination, enhanced national coordination capacity and better planning, all of which serve to support coherent, efficient and effective responses to immediate and medium-term humanitarian needs and early recovery (United Nations, 2010). </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23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Since the Haiti earthquake, the use and potential for crowd-sourcing information aggregation and processing during disasters and mass emergencies has received a great deal of media attention (</a:t>
            </a:r>
            <a:r>
              <a:rPr lang="en-US" sz="1200" kern="1200" baseline="0" dirty="0" err="1" smtClean="0">
                <a:solidFill>
                  <a:schemeClr val="tx1"/>
                </a:solidFill>
                <a:latin typeface="+mn-lt"/>
                <a:ea typeface="+mn-ea"/>
                <a:cs typeface="+mn-cs"/>
              </a:rPr>
              <a:t>Starbird</a:t>
            </a:r>
            <a:r>
              <a:rPr lang="en-US" sz="1200" kern="1200" baseline="0" dirty="0" smtClean="0">
                <a:solidFill>
                  <a:schemeClr val="tx1"/>
                </a:solidFill>
                <a:latin typeface="+mn-lt"/>
                <a:ea typeface="+mn-ea"/>
                <a:cs typeface="+mn-cs"/>
              </a:rPr>
              <a:t>, 2011). </a:t>
            </a:r>
          </a:p>
          <a:p>
            <a:r>
              <a:rPr lang="en-US" sz="1200" kern="1200" baseline="0" dirty="0" smtClean="0">
                <a:solidFill>
                  <a:schemeClr val="tx1"/>
                </a:solidFill>
                <a:latin typeface="+mn-lt"/>
                <a:ea typeface="+mn-ea"/>
                <a:cs typeface="+mn-cs"/>
              </a:rPr>
              <a:t>Especially during the first couple of weeks in Pakistan, vast numbers of users tweeted about the floods. The hash tag #Pakistan became the top trend on July 28, when a plane crashed near Islamabad. Traffic tapered off over the next couple of weeks (see graph from </a:t>
            </a:r>
            <a:r>
              <a:rPr lang="en-US" sz="1200" kern="1200" baseline="0" dirty="0" err="1" smtClean="0">
                <a:solidFill>
                  <a:schemeClr val="tx1"/>
                </a:solidFill>
                <a:latin typeface="+mn-lt"/>
                <a:ea typeface="+mn-ea"/>
                <a:cs typeface="+mn-cs"/>
              </a:rPr>
              <a:t>Trendestic</a:t>
            </a:r>
            <a:r>
              <a:rPr lang="en-US" sz="1200" kern="1200" baseline="0" dirty="0" smtClean="0">
                <a:solidFill>
                  <a:schemeClr val="tx1"/>
                </a:solidFill>
                <a:latin typeface="+mn-lt"/>
                <a:ea typeface="+mn-ea"/>
                <a:cs typeface="+mn-cs"/>
              </a:rPr>
              <a:t>), but on Aug. 16, the hash tag #Pakistan again reached the top-10 list of trending subjects as people began to comprehend the scope of the devastation and the amount of help required from the rest of the world (</a:t>
            </a:r>
            <a:r>
              <a:rPr lang="en-US" sz="1200" kern="1200" baseline="0" dirty="0" err="1" smtClean="0">
                <a:solidFill>
                  <a:schemeClr val="tx1"/>
                </a:solidFill>
                <a:latin typeface="+mn-lt"/>
                <a:ea typeface="+mn-ea"/>
                <a:cs typeface="+mn-cs"/>
              </a:rPr>
              <a:t>Rezwan</a:t>
            </a:r>
            <a:r>
              <a:rPr lang="en-US" sz="1200" kern="1200" baseline="0" dirty="0" smtClean="0">
                <a:solidFill>
                  <a:schemeClr val="tx1"/>
                </a:solidFill>
                <a:latin typeface="+mn-lt"/>
                <a:ea typeface="+mn-ea"/>
                <a:cs typeface="+mn-cs"/>
              </a:rPr>
              <a:t>, 2010).</a:t>
            </a:r>
          </a:p>
          <a:p>
            <a:r>
              <a:rPr lang="en-US" sz="1200" kern="1200" baseline="0" dirty="0" smtClean="0">
                <a:solidFill>
                  <a:schemeClr val="tx1"/>
                </a:solidFill>
                <a:latin typeface="+mn-lt"/>
                <a:ea typeface="+mn-ea"/>
                <a:cs typeface="+mn-cs"/>
              </a:rPr>
              <a:t>The types of messages being tweeted fell into four general categories:</a:t>
            </a:r>
          </a:p>
          <a:p>
            <a:r>
              <a:rPr lang="en-US" sz="1200" kern="1200" baseline="0" dirty="0" smtClean="0">
                <a:solidFill>
                  <a:schemeClr val="tx1"/>
                </a:solidFill>
                <a:latin typeface="+mn-lt"/>
                <a:ea typeface="+mn-ea"/>
                <a:cs typeface="+mn-cs"/>
              </a:rPr>
              <a:t>• Stories and images of the flood victims.</a:t>
            </a:r>
          </a:p>
          <a:p>
            <a:r>
              <a:rPr lang="en-US" sz="1200" kern="1200" baseline="0" dirty="0" smtClean="0">
                <a:solidFill>
                  <a:schemeClr val="tx1"/>
                </a:solidFill>
                <a:latin typeface="+mn-lt"/>
                <a:ea typeface="+mn-ea"/>
                <a:cs typeface="+mn-cs"/>
              </a:rPr>
              <a:t>• Flood information.</a:t>
            </a:r>
          </a:p>
          <a:p>
            <a:r>
              <a:rPr lang="en-US" sz="1200" kern="1200" baseline="0" dirty="0" smtClean="0">
                <a:solidFill>
                  <a:schemeClr val="tx1"/>
                </a:solidFill>
                <a:latin typeface="+mn-lt"/>
                <a:ea typeface="+mn-ea"/>
                <a:cs typeface="+mn-cs"/>
              </a:rPr>
              <a:t>• Donation drives.</a:t>
            </a:r>
          </a:p>
          <a:p>
            <a:r>
              <a:rPr lang="en-US" sz="1200" kern="1200" baseline="0" dirty="0" smtClean="0">
                <a:solidFill>
                  <a:schemeClr val="tx1"/>
                </a:solidFill>
                <a:latin typeface="+mn-lt"/>
                <a:ea typeface="+mn-ea"/>
                <a:cs typeface="+mn-cs"/>
              </a:rPr>
              <a:t>• Information on rescue and relief efforts.</a:t>
            </a:r>
            <a:endParaRPr lang="en-US" dirty="0" smtClean="0"/>
          </a:p>
          <a:p>
            <a:endParaRPr lang="en-US" dirty="0" smtClean="0"/>
          </a:p>
          <a:p>
            <a:r>
              <a:rPr lang="en-US" dirty="0" smtClean="0"/>
              <a:t>RECOMMENDATIONS</a:t>
            </a:r>
          </a:p>
          <a:p>
            <a:endParaRPr lang="en-US" dirty="0" smtClean="0"/>
          </a:p>
          <a:p>
            <a:r>
              <a:rPr lang="en-US" sz="1200" kern="1200" baseline="0" dirty="0" smtClean="0">
                <a:solidFill>
                  <a:schemeClr val="tx1"/>
                </a:solidFill>
                <a:latin typeface="+mn-lt"/>
                <a:ea typeface="+mn-ea"/>
                <a:cs typeface="+mn-cs"/>
              </a:rPr>
              <a:t>To improve the speed at which </a:t>
            </a:r>
            <a:r>
              <a:rPr lang="en-US" sz="1200" u="sng" kern="1200" baseline="0" dirty="0" smtClean="0">
                <a:solidFill>
                  <a:schemeClr val="tx1"/>
                </a:solidFill>
                <a:latin typeface="+mn-lt"/>
                <a:ea typeface="+mn-ea"/>
                <a:cs typeface="+mn-cs"/>
              </a:rPr>
              <a:t>crowd-generated information </a:t>
            </a:r>
            <a:r>
              <a:rPr lang="en-US" sz="1200" kern="1200" baseline="0" dirty="0" smtClean="0">
                <a:solidFill>
                  <a:schemeClr val="tx1"/>
                </a:solidFill>
                <a:latin typeface="+mn-lt"/>
                <a:ea typeface="+mn-ea"/>
                <a:cs typeface="+mn-cs"/>
              </a:rPr>
              <a:t>can be made available to the humanitarian community, short-codes should provide pre-established information to those in disaster-prone countries before disasters strike. Such an approach allows for awareness building among citizens before a disaster hits and ensures that the system for capturing these messages is in place before the emergency.</a:t>
            </a:r>
          </a:p>
          <a:p>
            <a:r>
              <a:rPr lang="en-US" sz="1200" kern="1200" baseline="0" dirty="0" smtClean="0">
                <a:solidFill>
                  <a:schemeClr val="tx1"/>
                </a:solidFill>
                <a:latin typeface="+mn-lt"/>
                <a:ea typeface="+mn-ea"/>
                <a:cs typeface="+mn-cs"/>
              </a:rPr>
              <a:t>It is recommended that the humanitarian community and the digital volunteer community under the guidance of the International Telecommunications Union (ITU) approach the GSMA — the worldwide association of mobile operators — to put in place the infrastructure and agreements needed in the key disaster-prone countries of the world.</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The UN OCHA lacked clear and consolidated information about the activities of the various response organizations. It took almost six months before a common approach to activity reporting was agreed upon and implemented.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Humanitarian organizations did not effectively share information with each other. The same held true for sharing with local authorities. Organizations perceived little value in doing so.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Although some initial joint-agency needs assessments were successful, most organizations reverted to doing their own assessments and seldom shared the results with the broader community. Due to incompatibility in methodologies and data formats, integrating results was virtually impossible.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SRF is a web-based tool for monitoring interventions and relief-item delivery. Data entered into the system is available to the entire humanitarian community and is intended to help ensure transparency and accountability. The rollout of this tool has been slower than expected. The IM and GIS working groups promoted a single reporting format (SRF) in mid-January 2011 — almost six months into the response – after delays caused by lack of consensus between the Pakistan government (represented by NDMA) and the Humanitarian Country Team about the design (content, details, etc.).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Without a standardized report format, UN OCHA lacked clear and consolidated information on the various response organizations’ activities – there was no precise data specifying what actions had been taken, where and by whom. In some clusters, attempts were made to address this by gathering information at cluster meetings, thus preventing the meetings from being used for strategic programming (</a:t>
            </a:r>
            <a:r>
              <a:rPr lang="en-US" sz="1200" kern="1200" baseline="0" dirty="0" err="1" smtClean="0">
                <a:solidFill>
                  <a:schemeClr val="tx1"/>
                </a:solidFill>
                <a:latin typeface="+mn-lt"/>
                <a:ea typeface="+mn-ea"/>
                <a:cs typeface="+mn-cs"/>
              </a:rPr>
              <a:t>Polastro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Nagrah</a:t>
            </a:r>
            <a:r>
              <a:rPr lang="en-US" sz="1200" kern="1200" baseline="0" dirty="0" smtClean="0">
                <a:solidFill>
                  <a:schemeClr val="tx1"/>
                </a:solidFill>
                <a:latin typeface="+mn-lt"/>
                <a:ea typeface="+mn-ea"/>
                <a:cs typeface="+mn-cs"/>
              </a:rPr>
              <a:t>, Steen, &amp; </a:t>
            </a:r>
            <a:r>
              <a:rPr lang="en-US" sz="1200" kern="1200" baseline="0" dirty="0" err="1" smtClean="0">
                <a:solidFill>
                  <a:schemeClr val="tx1"/>
                </a:solidFill>
                <a:latin typeface="+mn-lt"/>
                <a:ea typeface="+mn-ea"/>
                <a:cs typeface="+mn-cs"/>
              </a:rPr>
              <a:t>Zafar</a:t>
            </a:r>
            <a:r>
              <a:rPr lang="en-US" sz="1200" kern="1200" baseline="0" dirty="0" smtClean="0">
                <a:solidFill>
                  <a:schemeClr val="tx1"/>
                </a:solidFill>
                <a:latin typeface="+mn-lt"/>
                <a:ea typeface="+mn-ea"/>
                <a:cs typeface="+mn-cs"/>
              </a:rPr>
              <a:t>, 2011)</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RECOMMENDATIONS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a crying need for the humanitarian community, as well as the technology private sector, to agree upon a standardized methodology for performing ICT capacity assessments in affected areas. By agreeing to do so, ICT experts can be trained to perform assessment in affected areas and thereby provide a comprehensive and common overview of ICT capacity.</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Data formats and templates should be made public, translated into various languages and actively promoted toward line ministries in disaster-prone countries. With standardized templates, it becomes possible for technology companies and volunteer communities to help develop solutions that can be used. </a:t>
            </a:r>
            <a:r>
              <a:rPr lang="en-US" sz="1200" kern="1200" baseline="0" dirty="0" smtClean="0">
                <a:solidFill>
                  <a:schemeClr val="tx1"/>
                </a:solidFill>
                <a:latin typeface="+mn-lt"/>
                <a:ea typeface="+mn-ea"/>
                <a:cs typeface="+mn-cs"/>
              </a:rPr>
              <a:t>Without such information, the humanitarian community lacks a strategic overview and therefore cannot prioritize assistance within and across clusters. Without this integrated information, there is no way to monitor results, leading to lack of accountability toward populations, peers and donors (</a:t>
            </a:r>
            <a:r>
              <a:rPr lang="en-US" sz="1200" kern="1200" baseline="0" dirty="0" err="1" smtClean="0">
                <a:solidFill>
                  <a:schemeClr val="tx1"/>
                </a:solidFill>
                <a:latin typeface="+mn-lt"/>
                <a:ea typeface="+mn-ea"/>
                <a:cs typeface="+mn-cs"/>
              </a:rPr>
              <a:t>Polastro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Nagrah</a:t>
            </a:r>
            <a:r>
              <a:rPr lang="en-US" sz="1200" kern="1200" baseline="0" dirty="0" smtClean="0">
                <a:solidFill>
                  <a:schemeClr val="tx1"/>
                </a:solidFill>
                <a:latin typeface="+mn-lt"/>
                <a:ea typeface="+mn-ea"/>
                <a:cs typeface="+mn-cs"/>
              </a:rPr>
              <a:t>, Steen, &amp; </a:t>
            </a:r>
            <a:r>
              <a:rPr lang="en-US" sz="1200" kern="1200" baseline="0" dirty="0" err="1" smtClean="0">
                <a:solidFill>
                  <a:schemeClr val="tx1"/>
                </a:solidFill>
                <a:latin typeface="+mn-lt"/>
                <a:ea typeface="+mn-ea"/>
                <a:cs typeface="+mn-cs"/>
              </a:rPr>
              <a:t>Zafar</a:t>
            </a:r>
            <a:r>
              <a:rPr lang="en-US" sz="1200" kern="1200" baseline="0" dirty="0" smtClean="0">
                <a:solidFill>
                  <a:schemeClr val="tx1"/>
                </a:solidFill>
                <a:latin typeface="+mn-lt"/>
                <a:ea typeface="+mn-ea"/>
                <a:cs typeface="+mn-cs"/>
              </a:rPr>
              <a:t>, 2011).</a:t>
            </a:r>
          </a:p>
          <a:p>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Multiple channels are needed to disseminate information — through press releases, information bulletins shared with local media, social networks, mobile networks (through SMS broadcasting) and websites. </a:t>
            </a:r>
            <a:endParaRPr lang="en-US" dirty="0" smtClean="0"/>
          </a:p>
          <a:p>
            <a:endParaRPr lang="en-US" dirty="0" smtClean="0"/>
          </a:p>
          <a:p>
            <a:r>
              <a:rPr lang="en-US" dirty="0" smtClean="0"/>
              <a:t>NO EARLY WARNING</a:t>
            </a:r>
          </a:p>
          <a:p>
            <a:endParaRPr lang="en-US" dirty="0" smtClean="0"/>
          </a:p>
          <a:p>
            <a:r>
              <a:rPr lang="en-US" sz="1200" kern="1200" baseline="0" dirty="0" smtClean="0">
                <a:solidFill>
                  <a:schemeClr val="tx1"/>
                </a:solidFill>
                <a:latin typeface="+mn-lt"/>
                <a:ea typeface="+mn-ea"/>
                <a:cs typeface="+mn-cs"/>
              </a:rPr>
              <a:t>Pakistan has a flood monitoring and observation system in place, but it lacks early-warning facilities to disseminate alerts to communities (ESCAP, 2010). By and large, the public was unaware of flood response strategies and what was expected of them. A comprehensive early-warning system can improve the community’s understanding and enhance its capacity to take precautions and take action. Such a system is highly needed, but is not being addressed because of budget and political issues (Mustafa &amp; </a:t>
            </a:r>
            <a:r>
              <a:rPr lang="en-US" sz="1200" kern="1200" baseline="0" dirty="0" err="1" smtClean="0">
                <a:solidFill>
                  <a:schemeClr val="tx1"/>
                </a:solidFill>
                <a:latin typeface="+mn-lt"/>
                <a:ea typeface="+mn-ea"/>
                <a:cs typeface="+mn-cs"/>
              </a:rPr>
              <a:t>Wrathall</a:t>
            </a:r>
            <a:r>
              <a:rPr lang="en-US" sz="1200" kern="1200" baseline="0" dirty="0" smtClean="0">
                <a:solidFill>
                  <a:schemeClr val="tx1"/>
                </a:solidFill>
                <a:latin typeface="+mn-lt"/>
                <a:ea typeface="+mn-ea"/>
                <a:cs typeface="+mn-cs"/>
              </a:rPr>
              <a:t>, 2011). </a:t>
            </a:r>
            <a:endParaRPr lang="en-US" dirty="0" smtClean="0"/>
          </a:p>
          <a:p>
            <a:endParaRPr lang="en-US" dirty="0" smtClean="0"/>
          </a:p>
          <a:p>
            <a:r>
              <a:rPr lang="en-US" dirty="0" smtClean="0"/>
              <a:t>MOBILE</a:t>
            </a:r>
            <a:r>
              <a:rPr lang="en-US" baseline="0" dirty="0" smtClean="0"/>
              <a:t> NETWORKS</a:t>
            </a:r>
            <a:br>
              <a:rPr lang="en-US" baseline="0" dirty="0" smtClean="0"/>
            </a:br>
            <a:endParaRPr lang="en-US" baseline="0" dirty="0" smtClean="0"/>
          </a:p>
          <a:p>
            <a:r>
              <a:rPr lang="en-US" sz="1200" kern="1200" baseline="0" dirty="0" smtClean="0">
                <a:solidFill>
                  <a:schemeClr val="tx1"/>
                </a:solidFill>
                <a:latin typeface="+mn-lt"/>
                <a:ea typeface="+mn-ea"/>
                <a:cs typeface="+mn-cs"/>
              </a:rPr>
              <a:t>The Pakistan Telecommunication Authority started, in collaboration with all mobile operators, a fundraising campaign called “1234” that allowed people to utilize SMS services for donations to the flood relief activities (the Prime Minister’s Flood Relief Fund, 2010). By sending the text “FUND” as an SMS to the number 1234, 10 Rupees were contributed toward the relief fund (</a:t>
            </a:r>
            <a:r>
              <a:rPr lang="en-US" sz="1200" kern="1200" baseline="0" dirty="0" err="1" smtClean="0">
                <a:solidFill>
                  <a:schemeClr val="tx1"/>
                </a:solidFill>
                <a:latin typeface="+mn-lt"/>
                <a:ea typeface="+mn-ea"/>
                <a:cs typeface="+mn-cs"/>
              </a:rPr>
              <a:t>Faheem</a:t>
            </a:r>
            <a:r>
              <a:rPr lang="en-US" sz="1200" kern="1200" baseline="0" dirty="0" smtClean="0">
                <a:solidFill>
                  <a:schemeClr val="tx1"/>
                </a:solidFill>
                <a:latin typeface="+mn-lt"/>
                <a:ea typeface="+mn-ea"/>
                <a:cs typeface="+mn-cs"/>
              </a:rPr>
              <a:t>, 2010). </a:t>
            </a:r>
          </a:p>
          <a:p>
            <a:r>
              <a:rPr lang="en-US" sz="1200" kern="1200" baseline="0" dirty="0" smtClean="0">
                <a:solidFill>
                  <a:schemeClr val="tx1"/>
                </a:solidFill>
                <a:latin typeface="+mn-lt"/>
                <a:ea typeface="+mn-ea"/>
                <a:cs typeface="+mn-cs"/>
              </a:rPr>
              <a:t>Save the Children piloted a program in early August 2010 that allowed affected communities to make voice calls or send an SMS text message to a hotline. Affected communities in three flood-stricken provinces used the hotline to make complaints or offer suggestions relating to Save the Children’s work. In the first three months of the service, scores of people had used it, and in so doing were granted a voice in the relief efforts (Save the Children, 2010).</a:t>
            </a:r>
          </a:p>
          <a:p>
            <a:r>
              <a:rPr lang="en-US" sz="1200" kern="1200" baseline="0" dirty="0" smtClean="0">
                <a:solidFill>
                  <a:schemeClr val="tx1"/>
                </a:solidFill>
                <a:latin typeface="+mn-lt"/>
                <a:ea typeface="+mn-ea"/>
                <a:cs typeface="+mn-cs"/>
              </a:rPr>
              <a:t>The helpline identified issues that were later addressed, including reported fraud, lack of drinking water and staff behavior. Dedicated staff carried hotline-dedicated mobile phones, logged all complaints and followed up within 24 hours. The pilot was so successful, it was extended to cover all areas where Save the Children worked.</a:t>
            </a:r>
            <a:endParaRPr lang="en-US" baseline="0" dirty="0" smtClean="0"/>
          </a:p>
          <a:p>
            <a:endParaRPr lang="en-US" baseline="0" dirty="0" smtClean="0"/>
          </a:p>
          <a:p>
            <a:r>
              <a:rPr lang="en-US" baseline="0" dirty="0" smtClean="0"/>
              <a:t>RECOMMENDATIONS</a:t>
            </a:r>
          </a:p>
          <a:p>
            <a:endParaRPr lang="en-US" baseline="0" dirty="0" smtClean="0"/>
          </a:p>
          <a:p>
            <a:r>
              <a:rPr lang="en-US" sz="1200" kern="1200" baseline="0" dirty="0" smtClean="0">
                <a:solidFill>
                  <a:schemeClr val="tx1"/>
                </a:solidFill>
                <a:latin typeface="+mn-lt"/>
                <a:ea typeface="+mn-ea"/>
                <a:cs typeface="+mn-cs"/>
              </a:rPr>
              <a:t>As mobile phone ownership and the use of social networks and social media continue to grow exponentially, it is important that new approaches to early warning systems leverage these changes.</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mn-lt"/>
                <a:ea typeface="+mn-ea"/>
                <a:cs typeface="+mn-cs"/>
              </a:rPr>
              <a:t>In late July 2010, massive rains in Pakistan and the Himalayas led to unprecedented flooding that submerged one-fifth of the country and affected more than 20 million people (Thomas &amp; </a:t>
            </a:r>
            <a:r>
              <a:rPr lang="en-US" sz="1200" kern="1200" dirty="0" err="1" smtClean="0">
                <a:solidFill>
                  <a:schemeClr val="tx1"/>
                </a:solidFill>
                <a:latin typeface="+mn-lt"/>
                <a:ea typeface="+mn-ea"/>
                <a:cs typeface="+mn-cs"/>
              </a:rPr>
              <a:t>Rendón</a:t>
            </a:r>
            <a:r>
              <a:rPr lang="en-US" sz="1200" kern="1200" dirty="0" smtClean="0">
                <a:solidFill>
                  <a:schemeClr val="tx1"/>
                </a:solidFill>
                <a:latin typeface="+mn-lt"/>
                <a:ea typeface="+mn-ea"/>
                <a:cs typeface="+mn-cs"/>
              </a:rPr>
              <a:t>, 2010). The rains lasted for more than eight weeks. What began as seasonal flash floods evolved into one of the most massive disasters in recent time.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floods affected, directly or indirectly, about two-thirds of Pakistan’s 121 districts</a:t>
            </a:r>
            <a:r>
              <a:rPr lang="en-US" dirty="0" smtClean="0"/>
              <a:t>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The flooding was predicted just four months earlier in a report written by the Pakistan Task Force on Climate Change.:  “it is projected that climate change will increase the variability of the monsoon rains and enhance the frequency and severity of extreme events such as floods and droughts.” (Planning Commission Government of Pakistan, 2010)</a:t>
            </a:r>
            <a:endParaRPr lang="en-US" sz="1200" kern="1200" dirty="0" smtClean="0">
              <a:solidFill>
                <a:schemeClr val="tx1"/>
              </a:solidFill>
              <a:latin typeface="+mn-lt"/>
              <a:ea typeface="+mn-ea"/>
              <a:cs typeface="+mn-cs"/>
            </a:endParaRPr>
          </a:p>
          <a:p>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2010 floods in Pakistan represented disaster on an unprecedented scale. It was largest disaster ever recorded in terms of affected area, affected people and households damaged. The Pakistan floods affected a larger area and more people than those affected by the 2004 Indian Ocean Tsunami, the 2005 Pakistan earthquake and the 2010 Haiti earthquakes combined (</a:t>
            </a:r>
            <a:r>
              <a:rPr lang="en-US" sz="1200" kern="1200" dirty="0" err="1" smtClean="0">
                <a:solidFill>
                  <a:schemeClr val="tx1"/>
                </a:solidFill>
                <a:latin typeface="+mn-lt"/>
                <a:ea typeface="+mn-ea"/>
                <a:cs typeface="+mn-cs"/>
              </a:rPr>
              <a:t>Polastro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Nagrah</a:t>
            </a:r>
            <a:r>
              <a:rPr lang="en-US" sz="1200" kern="1200" dirty="0" smtClean="0">
                <a:solidFill>
                  <a:schemeClr val="tx1"/>
                </a:solidFill>
                <a:latin typeface="+mn-lt"/>
                <a:ea typeface="+mn-ea"/>
                <a:cs typeface="+mn-cs"/>
              </a:rPr>
              <a:t>, Steen, &amp; </a:t>
            </a:r>
            <a:r>
              <a:rPr lang="en-US" sz="1200" kern="1200" dirty="0" err="1" smtClean="0">
                <a:solidFill>
                  <a:schemeClr val="tx1"/>
                </a:solidFill>
                <a:latin typeface="+mn-lt"/>
                <a:ea typeface="+mn-ea"/>
                <a:cs typeface="+mn-cs"/>
              </a:rPr>
              <a:t>Zafar</a:t>
            </a:r>
            <a:r>
              <a:rPr lang="en-US" sz="1200" kern="1200" dirty="0" smtClean="0">
                <a:solidFill>
                  <a:schemeClr val="tx1"/>
                </a:solidFill>
                <a:latin typeface="+mn-lt"/>
                <a:ea typeface="+mn-ea"/>
                <a:cs typeface="+mn-cs"/>
              </a:rPr>
              <a:t>, 2011).</a:t>
            </a:r>
          </a:p>
          <a:p>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mn-lt"/>
                <a:ea typeface="+mn-ea"/>
                <a:cs typeface="+mn-cs"/>
              </a:rPr>
              <a:t>There are a number of ways in which information technology and improvements in information management could have enhanced relief efforts in Pakistan, yet apart from the use of broadband, the humanitarian community’s use of technology had changed very little in the six years since the 2005 Kashmir earthquake. New and innovative ways of utilizing social media, mobile networks and crowd-sourcing met a difficult resistance from the humanitarian community. Often this resistance was due to lack of capacity within the community itself to deal with basic information management needs. </a:t>
            </a:r>
          </a:p>
          <a:p>
            <a:r>
              <a:rPr lang="en-US" sz="1200" kern="1200" baseline="0" dirty="0" smtClean="0">
                <a:solidFill>
                  <a:schemeClr val="tx1"/>
                </a:solidFill>
                <a:latin typeface="+mn-lt"/>
                <a:ea typeface="+mn-ea"/>
                <a:cs typeface="+mn-cs"/>
              </a:rPr>
              <a:t>It is essential that we leverage improvements in connectivity to move some of these capacity issues from the field into locations that have sufficient bandwidth and personnel to work on more complex analytical issues. At the same time, we must leverage the power of crowds of digital volunteers to help with easier, mundane tasks. To do this, we must move toward open data standards and implement processes that allow us to scale our efforts in these new ways. </a:t>
            </a:r>
          </a:p>
          <a:p>
            <a:r>
              <a:rPr lang="en-US" sz="1200" kern="1200" baseline="0" dirty="0" smtClean="0">
                <a:solidFill>
                  <a:schemeClr val="tx1"/>
                </a:solidFill>
                <a:latin typeface="+mn-lt"/>
                <a:ea typeface="+mn-ea"/>
                <a:cs typeface="+mn-cs"/>
              </a:rPr>
              <a:t>While humanitarian response organizations have adopted various aspects of ICT into their daily operations, there is great variance between these organizations and an overall lack of interoperability between developed systems. Websites, portals, wikis, blogs and social networking sites have revolutionized the way information is shared within organizations and, in some cases, have helped broaden the scope of external information dissemination (Harvey, Stoddard, Harmer, Taylor, </a:t>
            </a:r>
            <a:r>
              <a:rPr lang="en-US" sz="1200" kern="1200" baseline="0" dirty="0" err="1" smtClean="0">
                <a:solidFill>
                  <a:schemeClr val="tx1"/>
                </a:solidFill>
                <a:latin typeface="+mn-lt"/>
                <a:ea typeface="+mn-ea"/>
                <a:cs typeface="+mn-cs"/>
              </a:rPr>
              <a:t>Didomenico</a:t>
            </a:r>
            <a:r>
              <a:rPr lang="en-US" sz="1200" kern="1200" baseline="0" dirty="0" smtClean="0">
                <a:solidFill>
                  <a:schemeClr val="tx1"/>
                </a:solidFill>
                <a:latin typeface="+mn-lt"/>
                <a:ea typeface="+mn-ea"/>
                <a:cs typeface="+mn-cs"/>
              </a:rPr>
              <a:t>, &amp; Brander, 2010). </a:t>
            </a:r>
          </a:p>
          <a:p>
            <a:r>
              <a:rPr lang="en-US" sz="1200" kern="1200" baseline="0" dirty="0" smtClean="0">
                <a:solidFill>
                  <a:schemeClr val="tx1"/>
                </a:solidFill>
                <a:latin typeface="+mn-lt"/>
                <a:ea typeface="+mn-ea"/>
                <a:cs typeface="+mn-cs"/>
              </a:rPr>
              <a:t>Climate change and urbanization are expected to rapidly expand the scale of disasters (Okazaki, et al., 2010), and the humanitarian community – with its operating budgets imperiled by the economic crisis – could struggle to keep up. It is therefore important that the humanitarian community start reaping some of the benefit of the information revolution to enhance and scale its operations even further. </a:t>
            </a:r>
          </a:p>
          <a:p>
            <a:r>
              <a:rPr lang="en-US" sz="1200" kern="1200" baseline="0" dirty="0" smtClean="0">
                <a:solidFill>
                  <a:schemeClr val="tx1"/>
                </a:solidFill>
                <a:latin typeface="+mn-lt"/>
                <a:ea typeface="+mn-ea"/>
                <a:cs typeface="+mn-cs"/>
              </a:rPr>
              <a:t>Given the high cost of adopting new technologies and adapting solutions for use within the humanitarian community, collaboration across the community is essential. Through broader collaboration, it will become easier to involve private sector technology industries and gain their support in creating solutions to the many problems encountered in relief operations around the world. </a:t>
            </a:r>
          </a:p>
          <a:p>
            <a:r>
              <a:rPr lang="en-US" sz="1200" kern="1200" baseline="0" dirty="0" smtClean="0">
                <a:solidFill>
                  <a:schemeClr val="tx1"/>
                </a:solidFill>
                <a:latin typeface="+mn-lt"/>
                <a:ea typeface="+mn-ea"/>
                <a:cs typeface="+mn-cs"/>
              </a:rPr>
              <a:t>Through a consolidated effort by the broad humanitarian community, the private sector, governments in disaster-prone countries, and the donor community, we can take enormous steps forward in the ways in which technology enhances humanitarian operations worldwide. </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28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humanitarian response in Pakistan was the largest relief operation ever launched by the international community (</a:t>
            </a:r>
            <a:r>
              <a:rPr lang="en-US" sz="1200" kern="1200" baseline="0" dirty="0" err="1" smtClean="0">
                <a:solidFill>
                  <a:schemeClr val="tx1"/>
                </a:solidFill>
                <a:latin typeface="+mn-lt"/>
                <a:ea typeface="+mn-ea"/>
                <a:cs typeface="+mn-cs"/>
              </a:rPr>
              <a:t>Polastro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Nagrah</a:t>
            </a:r>
            <a:r>
              <a:rPr lang="en-US" sz="1200" kern="1200" baseline="0" dirty="0" smtClean="0">
                <a:solidFill>
                  <a:schemeClr val="tx1"/>
                </a:solidFill>
                <a:latin typeface="+mn-lt"/>
                <a:ea typeface="+mn-ea"/>
                <a:cs typeface="+mn-cs"/>
              </a:rPr>
              <a:t>, Steen, &amp; </a:t>
            </a:r>
            <a:r>
              <a:rPr lang="en-US" sz="1200" kern="1200" baseline="0" dirty="0" err="1" smtClean="0">
                <a:solidFill>
                  <a:schemeClr val="tx1"/>
                </a:solidFill>
                <a:latin typeface="+mn-lt"/>
                <a:ea typeface="+mn-ea"/>
                <a:cs typeface="+mn-cs"/>
              </a:rPr>
              <a:t>Zafar</a:t>
            </a:r>
            <a:r>
              <a:rPr lang="en-US" sz="1200" kern="1200" baseline="0" dirty="0" smtClean="0">
                <a:solidFill>
                  <a:schemeClr val="tx1"/>
                </a:solidFill>
                <a:latin typeface="+mn-lt"/>
                <a:ea typeface="+mn-ea"/>
                <a:cs typeface="+mn-cs"/>
              </a:rPr>
              <a:t>, 2011). </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Pakistan, it is the role of provincial disaster management authorities (</a:t>
            </a:r>
            <a:r>
              <a:rPr lang="en-US" sz="1200" kern="1200" baseline="0" dirty="0" err="1" smtClean="0">
                <a:solidFill>
                  <a:schemeClr val="tx1"/>
                </a:solidFill>
                <a:latin typeface="+mn-lt"/>
                <a:ea typeface="+mn-ea"/>
                <a:cs typeface="+mn-cs"/>
              </a:rPr>
              <a:t>PDMAs</a:t>
            </a:r>
            <a:r>
              <a:rPr lang="en-US" sz="1200" kern="1200" baseline="0" dirty="0" smtClean="0">
                <a:solidFill>
                  <a:schemeClr val="tx1"/>
                </a:solidFill>
                <a:latin typeface="+mn-lt"/>
                <a:ea typeface="+mn-ea"/>
                <a:cs typeface="+mn-cs"/>
              </a:rPr>
              <a:t>) to coordinate disaster response within their provinces. There are district-level disaster management authorities within each province, but in many cases those do not have the capacity needed to perform their role. The National Disaster Management Authority (NDMA) plays a technical-support role at the federal level to the provincial authorities. When a </a:t>
            </a:r>
            <a:r>
              <a:rPr lang="en-US" sz="1200" kern="1200" baseline="0" dirty="0" err="1" smtClean="0">
                <a:solidFill>
                  <a:schemeClr val="tx1"/>
                </a:solidFill>
                <a:latin typeface="+mn-lt"/>
                <a:ea typeface="+mn-ea"/>
                <a:cs typeface="+mn-cs"/>
              </a:rPr>
              <a:t>PDMA’s</a:t>
            </a:r>
            <a:r>
              <a:rPr lang="en-US" sz="1200" kern="1200" baseline="0" dirty="0" smtClean="0">
                <a:solidFill>
                  <a:schemeClr val="tx1"/>
                </a:solidFill>
                <a:latin typeface="+mn-lt"/>
                <a:ea typeface="+mn-ea"/>
                <a:cs typeface="+mn-cs"/>
              </a:rPr>
              <a:t> capacity is stretched to its limits, or when a PDMA needs assistance, it sends a request to the NDMA. One of the few physical resources the NDMA can provide is the deployment and assistance of the Pakistan military.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effectiveness of the </a:t>
            </a:r>
            <a:r>
              <a:rPr lang="en-US" sz="1200" kern="1200" baseline="0" dirty="0" err="1" smtClean="0">
                <a:solidFill>
                  <a:schemeClr val="tx1"/>
                </a:solidFill>
                <a:latin typeface="+mn-lt"/>
                <a:ea typeface="+mn-ea"/>
                <a:cs typeface="+mn-cs"/>
              </a:rPr>
              <a:t>PDMAs</a:t>
            </a:r>
            <a:r>
              <a:rPr lang="en-US" sz="1200" kern="1200" baseline="0" dirty="0" smtClean="0">
                <a:solidFill>
                  <a:schemeClr val="tx1"/>
                </a:solidFill>
                <a:latin typeface="+mn-lt"/>
                <a:ea typeface="+mn-ea"/>
                <a:cs typeface="+mn-cs"/>
              </a:rPr>
              <a:t> varied greatly from province to province. In areas that had received significant international assistance in the past, capacity building efforts and years of working with the international community resulted in a more effective response. Conversely, the provinces of </a:t>
            </a:r>
            <a:r>
              <a:rPr lang="en-US" sz="1200" kern="1200" baseline="0" dirty="0" err="1" smtClean="0">
                <a:solidFill>
                  <a:schemeClr val="tx1"/>
                </a:solidFill>
                <a:latin typeface="+mn-lt"/>
                <a:ea typeface="+mn-ea"/>
                <a:cs typeface="+mn-cs"/>
              </a:rPr>
              <a:t>Sindh</a:t>
            </a:r>
            <a:r>
              <a:rPr lang="en-US" sz="1200" kern="1200" baseline="0" dirty="0" smtClean="0">
                <a:solidFill>
                  <a:schemeClr val="tx1"/>
                </a:solidFill>
                <a:latin typeface="+mn-lt"/>
                <a:ea typeface="+mn-ea"/>
                <a:cs typeface="+mn-cs"/>
              </a:rPr>
              <a:t> and Punjab had limited experience and capacity to respond to the floods. These were also areas that the international community had not previously been active in and therefore did not have established relationships with the provincial </a:t>
            </a:r>
            <a:r>
              <a:rPr lang="en-US" sz="1200" kern="1200" baseline="0" dirty="0" err="1" smtClean="0">
                <a:solidFill>
                  <a:schemeClr val="tx1"/>
                </a:solidFill>
                <a:latin typeface="+mn-lt"/>
                <a:ea typeface="+mn-ea"/>
                <a:cs typeface="+mn-cs"/>
              </a:rPr>
              <a:t>authoritites</a:t>
            </a:r>
            <a:r>
              <a:rPr lang="en-US" sz="1200"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Split</a:t>
            </a:r>
            <a:r>
              <a:rPr lang="en-US" baseline="0" dirty="0" smtClean="0"/>
              <a:t> large-scale operation by province and coordinating efforts from provincial hubs</a:t>
            </a:r>
          </a:p>
          <a:p>
            <a:endParaRPr lang="en-US" baseline="0" dirty="0" smtClean="0"/>
          </a:p>
          <a:p>
            <a:r>
              <a:rPr lang="en-US" baseline="0" dirty="0" smtClean="0"/>
              <a:t>UNDAC members dispatched to strengthen coordination hubs &amp; cluster approach</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In the early stages of the 2010 flood emergency, the Pakistan government and the Humanitarian Country Team disagreed about the number of clusters to be implemented. This is something that often occurs, especially if there is a disconnect between the clusters as defined by the UN and the government ministries and organizations involved in the disaster.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12 clusters, 4 sub-clusters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humanitarian community was already heavily occupied in Haiti, responding to the earthquake that occurred only six months earlier. With insufficient staff, resources and leadership in Pakistan, it was almost inevitable there would be inefficiencies in coordinating the cluster system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many organizations have been reluctant to fully participate. Many organizations feel they are not getting enough value out of their participation. Others point to the overhead caused by clusters as a waste of valuable resources.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key goal of the cluster approach is to enhance information sharing between the humanitarian actors focused on a particular sector, yet many organizations are reluctant to share information with clusters and other response organizations – a situation that leads to duplicated efforts and gaps in the response. Clearly, organizations need to perceive value in sharing their information, but they often feel that sharing with the cluster is simply an exercise in giving something and getting nothing in return. </a:t>
            </a:r>
          </a:p>
          <a:p>
            <a:r>
              <a:rPr lang="en-US" sz="1200" kern="1200" baseline="0" dirty="0" smtClean="0">
                <a:solidFill>
                  <a:schemeClr val="tx1"/>
                </a:solidFill>
                <a:latin typeface="+mn-lt"/>
                <a:ea typeface="+mn-ea"/>
                <a:cs typeface="+mn-cs"/>
              </a:rPr>
              <a:t>The level of participation in the coordination in Pakistan varied greatly between organizations, with some neither providing information to clusters nor to local authorities.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RECOMMENDATIONS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is recommended that one of two options be put in place for disaster-prone countries: Either existing in-country conference-call services should be set up in advance of disasters, or if these are unavailable, the Emergency Telecommunication Cluster should work with private-sector technology companies to provide a solution-in-a-box for this purpose.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First, it’s important that the clusters’ information management capacity be greatly improved, both with more field-trained staff, but also by providing information management capacity remotely. Second, information management staff members must shift their focus to more productive activities than maintaining contact lists and up-to-date meeting schedules. Third, data shared by cluster members should be shared in a consistent format, eliminating the need for re-formatting of captured data.</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current approach is to utilize cluster meetings as the main information-sharing platform, but with the high frequency of meetings and the time it took to get to them, some organizations felt that the ends failed to justify the means.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comprehensive common operational picture of the Pakistan response simply did not exist, and thus a common strategic operational plan was not in place for all of the clusters in each province.</a:t>
            </a:r>
          </a:p>
          <a:p>
            <a:r>
              <a:rPr lang="en-US" sz="1200" kern="1200" baseline="0" dirty="0" smtClean="0">
                <a:solidFill>
                  <a:schemeClr val="tx1"/>
                </a:solidFill>
                <a:latin typeface="+mn-lt"/>
                <a:ea typeface="+mn-ea"/>
                <a:cs typeface="+mn-cs"/>
              </a:rPr>
              <a:t>While it is crucial to create a common operational picture, the process was hindered in great part by the fact that information being gathered by the various humanitarian partners was not standardized, as different methodologies were used to both gather and format data (</a:t>
            </a:r>
            <a:r>
              <a:rPr lang="en-US" sz="1200" kern="1200" baseline="0" dirty="0" err="1" smtClean="0">
                <a:solidFill>
                  <a:schemeClr val="tx1"/>
                </a:solidFill>
                <a:latin typeface="+mn-lt"/>
                <a:ea typeface="+mn-ea"/>
                <a:cs typeface="+mn-cs"/>
              </a:rPr>
              <a:t>Polastro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Nagrah</a:t>
            </a:r>
            <a:r>
              <a:rPr lang="en-US" sz="1200" kern="1200" baseline="0" dirty="0" smtClean="0">
                <a:solidFill>
                  <a:schemeClr val="tx1"/>
                </a:solidFill>
                <a:latin typeface="+mn-lt"/>
                <a:ea typeface="+mn-ea"/>
                <a:cs typeface="+mn-cs"/>
              </a:rPr>
              <a:t>, Steen, &amp; </a:t>
            </a:r>
            <a:r>
              <a:rPr lang="en-US" sz="1200" kern="1200" baseline="0" dirty="0" err="1" smtClean="0">
                <a:solidFill>
                  <a:schemeClr val="tx1"/>
                </a:solidFill>
                <a:latin typeface="+mn-lt"/>
                <a:ea typeface="+mn-ea"/>
                <a:cs typeface="+mn-cs"/>
              </a:rPr>
              <a:t>Zafar</a:t>
            </a:r>
            <a:r>
              <a:rPr lang="en-US" sz="1200" kern="1200" baseline="0" dirty="0" smtClean="0">
                <a:solidFill>
                  <a:schemeClr val="tx1"/>
                </a:solidFill>
                <a:latin typeface="+mn-lt"/>
                <a:ea typeface="+mn-ea"/>
                <a:cs typeface="+mn-cs"/>
              </a:rPr>
              <a:t>, 2011)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While some clusters worked closely together and with the relevant line ministries in the government, many others operated in silos, not sharing information. Even with a large UN OCHA presence (40-50 people) in Pakistan, these people were spread thin, lacking the required capacity and, in many cases, the leadership skills to ensure inter-cluster coordination and information sharing (</a:t>
            </a:r>
            <a:r>
              <a:rPr lang="en-US" sz="1200" kern="1200" baseline="0" dirty="0" err="1" smtClean="0">
                <a:solidFill>
                  <a:schemeClr val="tx1"/>
                </a:solidFill>
                <a:latin typeface="+mn-lt"/>
                <a:ea typeface="+mn-ea"/>
                <a:cs typeface="+mn-cs"/>
              </a:rPr>
              <a:t>Polastro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Nagrah</a:t>
            </a:r>
            <a:r>
              <a:rPr lang="en-US" sz="1200" kern="1200" baseline="0" dirty="0" smtClean="0">
                <a:solidFill>
                  <a:schemeClr val="tx1"/>
                </a:solidFill>
                <a:latin typeface="+mn-lt"/>
                <a:ea typeface="+mn-ea"/>
                <a:cs typeface="+mn-cs"/>
              </a:rPr>
              <a:t>, Steen, &amp; </a:t>
            </a:r>
            <a:r>
              <a:rPr lang="en-US" sz="1200" kern="1200" baseline="0" dirty="0" err="1" smtClean="0">
                <a:solidFill>
                  <a:schemeClr val="tx1"/>
                </a:solidFill>
                <a:latin typeface="+mn-lt"/>
                <a:ea typeface="+mn-ea"/>
                <a:cs typeface="+mn-cs"/>
              </a:rPr>
              <a:t>Zafar</a:t>
            </a:r>
            <a:r>
              <a:rPr lang="en-US" sz="1200" kern="1200" baseline="0" dirty="0" smtClean="0">
                <a:solidFill>
                  <a:schemeClr val="tx1"/>
                </a:solidFill>
                <a:latin typeface="+mn-lt"/>
                <a:ea typeface="+mn-ea"/>
                <a:cs typeface="+mn-cs"/>
              </a:rPr>
              <a:t>, 2011).</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Overall, the lack of cooperation and coordination led to the humanitarian community having an incomplete understanding of the numbers and locations of affected people, their needs, and the activities being executed throughout the region </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 The continuously evolving situation on the ground made it difficult for the humanitarian community to adapt (</a:t>
            </a:r>
            <a:r>
              <a:rPr lang="en-US" sz="1200" kern="1200" baseline="0" dirty="0" err="1" smtClean="0">
                <a:solidFill>
                  <a:schemeClr val="tx1"/>
                </a:solidFill>
                <a:latin typeface="+mn-lt"/>
                <a:ea typeface="+mn-ea"/>
                <a:cs typeface="+mn-cs"/>
              </a:rPr>
              <a:t>Polastro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Nagrah</a:t>
            </a:r>
            <a:r>
              <a:rPr lang="en-US" sz="1200" kern="1200" baseline="0" dirty="0" smtClean="0">
                <a:solidFill>
                  <a:schemeClr val="tx1"/>
                </a:solidFill>
                <a:latin typeface="+mn-lt"/>
                <a:ea typeface="+mn-ea"/>
                <a:cs typeface="+mn-cs"/>
              </a:rPr>
              <a:t>, Steen, &amp; </a:t>
            </a:r>
            <a:r>
              <a:rPr lang="en-US" sz="1200" kern="1200" baseline="0" dirty="0" err="1" smtClean="0">
                <a:solidFill>
                  <a:schemeClr val="tx1"/>
                </a:solidFill>
                <a:latin typeface="+mn-lt"/>
                <a:ea typeface="+mn-ea"/>
                <a:cs typeface="+mn-cs"/>
              </a:rPr>
              <a:t>Zafar</a:t>
            </a:r>
            <a:r>
              <a:rPr lang="en-US" sz="1200" kern="1200" baseline="0" dirty="0" smtClean="0">
                <a:solidFill>
                  <a:schemeClr val="tx1"/>
                </a:solidFill>
                <a:latin typeface="+mn-lt"/>
                <a:ea typeface="+mn-ea"/>
                <a:cs typeface="+mn-cs"/>
              </a:rPr>
              <a:t>, 2011). </a:t>
            </a:r>
          </a:p>
          <a:p>
            <a:r>
              <a:rPr lang="en-US" sz="1200" kern="1200" baseline="0" dirty="0" smtClean="0">
                <a:solidFill>
                  <a:schemeClr val="tx1"/>
                </a:solidFill>
                <a:latin typeface="+mn-lt"/>
                <a:ea typeface="+mn-ea"/>
                <a:cs typeface="+mn-cs"/>
              </a:rPr>
              <a:t>• The Government of Pakistan initially believed it could handle the emergency response and was reluctant to request external assistance; however when the scope of the disaster became more clear, international humanitarian assistance was requested, but this resulted in some delays in mobilization of resources in the early weeks. </a:t>
            </a:r>
          </a:p>
          <a:p>
            <a:r>
              <a:rPr lang="en-US" sz="1200" kern="1200" baseline="0" dirty="0" smtClean="0">
                <a:solidFill>
                  <a:schemeClr val="tx1"/>
                </a:solidFill>
                <a:latin typeface="+mn-lt"/>
                <a:ea typeface="+mn-ea"/>
                <a:cs typeface="+mn-cs"/>
              </a:rPr>
              <a:t>• The sheer scale of the emergency meant that the response was soon stretched to its limit. As a result, coverage was limited and generally poorly prioritized (</a:t>
            </a:r>
            <a:r>
              <a:rPr lang="en-US" sz="1200" kern="1200" baseline="0" dirty="0" err="1" smtClean="0">
                <a:solidFill>
                  <a:schemeClr val="tx1"/>
                </a:solidFill>
                <a:latin typeface="+mn-lt"/>
                <a:ea typeface="+mn-ea"/>
                <a:cs typeface="+mn-cs"/>
              </a:rPr>
              <a:t>Polastro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Nagrah</a:t>
            </a:r>
            <a:r>
              <a:rPr lang="en-US" sz="1200" kern="1200" baseline="0" dirty="0" smtClean="0">
                <a:solidFill>
                  <a:schemeClr val="tx1"/>
                </a:solidFill>
                <a:latin typeface="+mn-lt"/>
                <a:ea typeface="+mn-ea"/>
                <a:cs typeface="+mn-cs"/>
              </a:rPr>
              <a:t>, Steen, &amp; </a:t>
            </a:r>
            <a:r>
              <a:rPr lang="en-US" sz="1200" kern="1200" baseline="0" dirty="0" err="1" smtClean="0">
                <a:solidFill>
                  <a:schemeClr val="tx1"/>
                </a:solidFill>
                <a:latin typeface="+mn-lt"/>
                <a:ea typeface="+mn-ea"/>
                <a:cs typeface="+mn-cs"/>
              </a:rPr>
              <a:t>Zafar</a:t>
            </a:r>
            <a:r>
              <a:rPr lang="en-US" sz="1200" kern="1200" baseline="0" dirty="0" smtClean="0">
                <a:solidFill>
                  <a:schemeClr val="tx1"/>
                </a:solidFill>
                <a:latin typeface="+mn-lt"/>
                <a:ea typeface="+mn-ea"/>
                <a:cs typeface="+mn-cs"/>
              </a:rPr>
              <a:t>, 2011). </a:t>
            </a:r>
          </a:p>
          <a:p>
            <a:r>
              <a:rPr lang="en-US" sz="1200" kern="1200" baseline="0" dirty="0" smtClean="0">
                <a:solidFill>
                  <a:schemeClr val="tx1"/>
                </a:solidFill>
                <a:latin typeface="+mn-lt"/>
                <a:ea typeface="+mn-ea"/>
                <a:cs typeface="+mn-cs"/>
              </a:rPr>
              <a:t>• The definition of non-standard clusters/ sectors in the Initial Flash Appeal resulted in some donor confusion on the agencies requesting funds and this delayed the time required to donor pledges of the funds. </a:t>
            </a:r>
          </a:p>
          <a:p>
            <a:r>
              <a:rPr lang="en-US" sz="1200" kern="1200" baseline="0" dirty="0" smtClean="0">
                <a:solidFill>
                  <a:schemeClr val="tx1"/>
                </a:solidFill>
                <a:latin typeface="+mn-lt"/>
                <a:ea typeface="+mn-ea"/>
                <a:cs typeface="+mn-cs"/>
              </a:rPr>
              <a:t>• The humanitarian community lacks sufficient staff and resources to stage multiple large-scale operations at the same time (Thomas &amp; </a:t>
            </a:r>
            <a:r>
              <a:rPr lang="en-US" sz="1200" kern="1200" baseline="0" dirty="0" err="1" smtClean="0">
                <a:solidFill>
                  <a:schemeClr val="tx1"/>
                </a:solidFill>
                <a:latin typeface="+mn-lt"/>
                <a:ea typeface="+mn-ea"/>
                <a:cs typeface="+mn-cs"/>
              </a:rPr>
              <a:t>Rendón</a:t>
            </a:r>
            <a:r>
              <a:rPr lang="en-US" sz="1200" kern="1200" baseline="0" dirty="0" smtClean="0">
                <a:solidFill>
                  <a:schemeClr val="tx1"/>
                </a:solidFill>
                <a:latin typeface="+mn-lt"/>
                <a:ea typeface="+mn-ea"/>
                <a:cs typeface="+mn-cs"/>
              </a:rPr>
              <a:t>, 2010). </a:t>
            </a:r>
          </a:p>
          <a:p>
            <a:r>
              <a:rPr lang="en-US" sz="1200" kern="1200" baseline="0" dirty="0" smtClean="0">
                <a:solidFill>
                  <a:schemeClr val="tx1"/>
                </a:solidFill>
                <a:latin typeface="+mn-lt"/>
                <a:ea typeface="+mn-ea"/>
                <a:cs typeface="+mn-cs"/>
              </a:rPr>
              <a:t>• Information sharing was limited due to lack of perceived value in the humanitarian community. </a:t>
            </a:r>
          </a:p>
          <a:p>
            <a:r>
              <a:rPr lang="en-US" sz="1200" kern="1200" baseline="0" dirty="0" smtClean="0">
                <a:solidFill>
                  <a:schemeClr val="tx1"/>
                </a:solidFill>
                <a:latin typeface="+mn-lt"/>
                <a:ea typeface="+mn-ea"/>
                <a:cs typeface="+mn-cs"/>
              </a:rPr>
              <a:t>• In most areas and clusters, there was a disconnect between the work of the Pakistan government and the international humanitarian community. </a:t>
            </a:r>
          </a:p>
          <a:p>
            <a:r>
              <a:rPr lang="en-US" sz="1200" kern="1200" baseline="0" dirty="0" smtClean="0">
                <a:solidFill>
                  <a:schemeClr val="tx1"/>
                </a:solidFill>
                <a:latin typeface="+mn-lt"/>
                <a:ea typeface="+mn-ea"/>
                <a:cs typeface="+mn-cs"/>
              </a:rPr>
              <a:t>• In most areas, local authorities lacked the capacity and skills to play a leading role in the response effort. </a:t>
            </a:r>
          </a:p>
          <a:p>
            <a:r>
              <a:rPr lang="en-US" sz="1200" kern="1200" baseline="0" dirty="0" smtClean="0">
                <a:solidFill>
                  <a:schemeClr val="tx1"/>
                </a:solidFill>
                <a:latin typeface="+mn-lt"/>
                <a:ea typeface="+mn-ea"/>
                <a:cs typeface="+mn-cs"/>
              </a:rPr>
              <a:t>• While operational coordination often was implemented at the district level (often with support from OCHA), there was a critical disconnect between the </a:t>
            </a:r>
            <a:r>
              <a:rPr lang="en-US" sz="1200" kern="1200" baseline="0" dirty="0" err="1" smtClean="0">
                <a:solidFill>
                  <a:schemeClr val="tx1"/>
                </a:solidFill>
                <a:latin typeface="+mn-lt"/>
                <a:ea typeface="+mn-ea"/>
                <a:cs typeface="+mn-cs"/>
              </a:rPr>
              <a:t>INGOs</a:t>
            </a:r>
            <a:r>
              <a:rPr lang="en-US" sz="1200" kern="1200" baseline="0" dirty="0" smtClean="0">
                <a:solidFill>
                  <a:schemeClr val="tx1"/>
                </a:solidFill>
                <a:latin typeface="+mn-lt"/>
                <a:ea typeface="+mn-ea"/>
                <a:cs typeface="+mn-cs"/>
              </a:rPr>
              <a:t> and the district authorities when it came to information sharing (</a:t>
            </a:r>
            <a:r>
              <a:rPr lang="en-US" sz="1200" kern="1200" baseline="0" dirty="0" err="1" smtClean="0">
                <a:solidFill>
                  <a:schemeClr val="tx1"/>
                </a:solidFill>
                <a:latin typeface="+mn-lt"/>
                <a:ea typeface="+mn-ea"/>
                <a:cs typeface="+mn-cs"/>
              </a:rPr>
              <a:t>Polastro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Nagrah</a:t>
            </a:r>
            <a:r>
              <a:rPr lang="en-US" sz="1200" kern="1200" baseline="0" dirty="0" smtClean="0">
                <a:solidFill>
                  <a:schemeClr val="tx1"/>
                </a:solidFill>
                <a:latin typeface="+mn-lt"/>
                <a:ea typeface="+mn-ea"/>
                <a:cs typeface="+mn-cs"/>
              </a:rPr>
              <a:t>, Steen, &amp; </a:t>
            </a:r>
            <a:r>
              <a:rPr lang="en-US" sz="1200" kern="1200" baseline="0" dirty="0" err="1" smtClean="0">
                <a:solidFill>
                  <a:schemeClr val="tx1"/>
                </a:solidFill>
                <a:latin typeface="+mn-lt"/>
                <a:ea typeface="+mn-ea"/>
                <a:cs typeface="+mn-cs"/>
              </a:rPr>
              <a:t>Zafar</a:t>
            </a:r>
            <a:r>
              <a:rPr lang="en-US" sz="1200" kern="1200" baseline="0" dirty="0" smtClean="0">
                <a:solidFill>
                  <a:schemeClr val="tx1"/>
                </a:solidFill>
                <a:latin typeface="+mn-lt"/>
                <a:ea typeface="+mn-ea"/>
                <a:cs typeface="+mn-cs"/>
              </a:rPr>
              <a:t>, 2011). </a:t>
            </a:r>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2010</a:t>
            </a:r>
            <a:r>
              <a:rPr lang="en-US" baseline="0" dirty="0" smtClean="0"/>
              <a:t> FLOODS</a:t>
            </a:r>
          </a:p>
          <a:p>
            <a:endParaRPr lang="en-US" baseline="0" dirty="0" smtClean="0"/>
          </a:p>
          <a:p>
            <a:r>
              <a:rPr lang="en-US" sz="1200" kern="1200" baseline="0" dirty="0" smtClean="0">
                <a:solidFill>
                  <a:schemeClr val="tx1"/>
                </a:solidFill>
                <a:latin typeface="+mn-lt"/>
                <a:ea typeface="+mn-ea"/>
                <a:cs typeface="+mn-cs"/>
              </a:rPr>
              <a:t>While most NGOs relied upon local ISPs for connectivity, the UN agencies and the ETC also made extensive use of local ISPs when services were available but also relied upon VSAT as backup or to meet short-term peeks. Smaller local NGO implementation partners often relied on GPRS for connectivity.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RECOMMENDATIONS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humanitarian community needs to look more openly at utilizing different connectivity solutions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countries where there is a strong ISP presence, and where services have not been severally affected by the disaster, humanitarian organizations should attempt to leverage these services.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same is true for mobile data networks. With most countries moving toward a 3G wireless broadband mobile network, it is becoming economical and quite easy to provide rapid connectivity with high levels of bandwidth to remote locations. </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4EFA36-66EE-3142-BF8E-1C3FB41799B4}" type="slidenum">
              <a:rPr lang="en-US" smtClean="0"/>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28600" y="228600"/>
            <a:ext cx="8686800" cy="6400800"/>
          </a:xfrm>
        </p:spPr>
        <p:txBody>
          <a:bodyPr/>
          <a:lstStyle/>
          <a:p>
            <a:endParaRPr lang="en-US" dirty="0"/>
          </a:p>
        </p:txBody>
      </p:sp>
      <p:sp>
        <p:nvSpPr>
          <p:cNvPr id="9" name="Title 1"/>
          <p:cNvSpPr>
            <a:spLocks noGrp="1"/>
          </p:cNvSpPr>
          <p:nvPr>
            <p:ph type="ctrTitle"/>
          </p:nvPr>
        </p:nvSpPr>
        <p:spPr>
          <a:xfrm>
            <a:off x="228600" y="228600"/>
            <a:ext cx="7772400" cy="1470025"/>
          </a:xfrm>
        </p:spPr>
        <p:txBody>
          <a:bodyPr/>
          <a:lstStyle>
            <a:lvl1pPr>
              <a:defRPr>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114800" y="5486400"/>
            <a:ext cx="4800600" cy="11430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spd="med">
    <p:wipe dir="d"/>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F575E-39DF-9B46-A9FE-26962A7FED4A}" type="datetimeFigureOut">
              <a:rPr lang="en-US" smtClean="0"/>
              <a:t>8/18/11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D628FCF-B4BF-6044-9D77-842EDFDEC81D}" type="slidenum">
              <a:rPr lang="en-US" smtClean="0"/>
              <a:t>‹#›</a:t>
            </a:fld>
            <a:endParaRPr lang="en-US"/>
          </a:p>
        </p:txBody>
      </p:sp>
    </p:spTree>
  </p:cSld>
  <p:clrMapOvr>
    <a:masterClrMapping/>
  </p:clrMapOvr>
  <p:transition spd="med">
    <p:wipe dir="d"/>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F575E-39DF-9B46-A9FE-26962A7FED4A}" type="datetimeFigureOut">
              <a:rPr lang="en-US" smtClean="0"/>
              <a:t>8/18/11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D628FCF-B4BF-6044-9D77-842EDFDEC81D}" type="slidenum">
              <a:rPr lang="en-US" smtClean="0"/>
              <a:t>‹#›</a:t>
            </a:fld>
            <a:endParaRPr lang="en-US"/>
          </a:p>
        </p:txBody>
      </p:sp>
    </p:spTree>
  </p:cSld>
  <p:clrMapOvr>
    <a:masterClrMapping/>
  </p:clrMapOvr>
  <p:transition spd="med">
    <p:wipe dir="d"/>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DIVIDER">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1143000" y="304800"/>
            <a:ext cx="7772400" cy="5867400"/>
          </a:xfrm>
        </p:spPr>
        <p:txBody>
          <a:bodyPr/>
          <a:lstStyle/>
          <a:p>
            <a:endParaRPr lang="en-US"/>
          </a:p>
        </p:txBody>
      </p:sp>
    </p:spTree>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EXT W SMALL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57200" y="1676400"/>
            <a:ext cx="4114800" cy="4449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F575E-39DF-9B46-A9FE-26962A7FED4A}" type="datetimeFigureOut">
              <a:rPr lang="en-US" smtClean="0"/>
              <a:t>8/18/11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D628FCF-B4BF-6044-9D77-842EDFDEC81D}" type="slidenum">
              <a:rPr lang="en-US" smtClean="0"/>
              <a:t>‹#›</a:t>
            </a:fld>
            <a:endParaRPr lang="en-US"/>
          </a:p>
        </p:txBody>
      </p:sp>
    </p:spTree>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EXT WITH GRAPHS">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Picture Placeholder 15"/>
          <p:cNvSpPr>
            <a:spLocks noGrp="1"/>
          </p:cNvSpPr>
          <p:nvPr>
            <p:ph type="pic" sz="quarter" idx="12"/>
          </p:nvPr>
        </p:nvSpPr>
        <p:spPr>
          <a:xfrm>
            <a:off x="457200" y="1600200"/>
            <a:ext cx="3505200" cy="2133600"/>
          </a:xfrm>
        </p:spPr>
        <p:txBody>
          <a:bodyPr/>
          <a:lstStyle/>
          <a:p>
            <a:endParaRPr lang="en-US"/>
          </a:p>
        </p:txBody>
      </p:sp>
      <p:sp>
        <p:nvSpPr>
          <p:cNvPr id="17" name="Picture Placeholder 15"/>
          <p:cNvSpPr>
            <a:spLocks noGrp="1"/>
          </p:cNvSpPr>
          <p:nvPr>
            <p:ph type="pic" sz="quarter" idx="13"/>
          </p:nvPr>
        </p:nvSpPr>
        <p:spPr>
          <a:xfrm>
            <a:off x="457200" y="3992563"/>
            <a:ext cx="3505200" cy="2133600"/>
          </a:xfrm>
        </p:spPr>
        <p:txBody>
          <a:bodyPr/>
          <a:lstStyle/>
          <a:p>
            <a:endParaRPr lang="en-US"/>
          </a:p>
        </p:txBody>
      </p:sp>
    </p:spTree>
  </p:cSld>
  <p:clrMapOvr>
    <a:masterClrMapping/>
  </p:clrMapOvr>
  <p:transition spd="med">
    <p:wipe dir="d"/>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07F575E-39DF-9B46-A9FE-26962A7FED4A}" type="datetimeFigureOut">
              <a:rPr lang="en-US" smtClean="0"/>
              <a:t>8/18/11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D628FCF-B4BF-6044-9D77-842EDFDEC81D}" type="slidenum">
              <a:rPr lang="en-US" smtClean="0"/>
              <a:t>‹#›</a:t>
            </a:fld>
            <a:endParaRPr lang="en-US"/>
          </a:p>
        </p:txBody>
      </p:sp>
    </p:spTree>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07F575E-39DF-9B46-A9FE-26962A7FED4A}" type="datetimeFigureOut">
              <a:rPr lang="en-US" smtClean="0"/>
              <a:t>8/18/11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D628FCF-B4BF-6044-9D77-842EDFDEC81D}" type="slidenum">
              <a:rPr lang="en-US" smtClean="0"/>
              <a:t>‹#›</a:t>
            </a:fld>
            <a:endParaRPr lang="en-US"/>
          </a:p>
        </p:txBody>
      </p:sp>
    </p:spTree>
  </p:cSld>
  <p:clrMapOvr>
    <a:masterClrMapping/>
  </p:clrMapOvr>
  <p:transition spd="med">
    <p:wipe dir="d"/>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07F575E-39DF-9B46-A9FE-26962A7FED4A}" type="datetimeFigureOut">
              <a:rPr lang="en-US" smtClean="0"/>
              <a:t>8/18/11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D628FCF-B4BF-6044-9D77-842EDFDEC81D}" type="slidenum">
              <a:rPr lang="en-US" smtClean="0"/>
              <a:t>‹#›</a:t>
            </a:fld>
            <a:endParaRPr lang="en-US"/>
          </a:p>
        </p:txBody>
      </p:sp>
    </p:spTree>
  </p:cSld>
  <p:clrMapOvr>
    <a:masterClrMapping/>
  </p:clrMapOvr>
  <p:transition spd="med">
    <p:wipe dir="d"/>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07F575E-39DF-9B46-A9FE-26962A7FED4A}" type="datetimeFigureOut">
              <a:rPr lang="en-US" smtClean="0"/>
              <a:t>8/18/11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D628FCF-B4BF-6044-9D77-842EDFDEC81D}" type="slidenum">
              <a:rPr lang="en-US" smtClean="0"/>
              <a:t>‹#›</a:t>
            </a:fld>
            <a:endParaRPr lang="en-US"/>
          </a:p>
        </p:txBody>
      </p:sp>
    </p:spTree>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pn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NetHope-Logo.png"/>
          <p:cNvPicPr>
            <a:picLocks noChangeAspect="1"/>
          </p:cNvPicPr>
          <p:nvPr userDrawn="1"/>
        </p:nvPicPr>
        <p:blipFill>
          <a:blip r:embed="rId13">
            <a:alphaModFix amt="40000"/>
          </a:blip>
          <a:stretch>
            <a:fillRect/>
          </a:stretch>
        </p:blipFill>
        <p:spPr>
          <a:xfrm>
            <a:off x="7307226" y="6267450"/>
            <a:ext cx="1379574" cy="5143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0" r:id="rId4"/>
    <p:sldLayoutId id="2147483652" r:id="rId5"/>
    <p:sldLayoutId id="2147483654" r:id="rId6"/>
    <p:sldLayoutId id="2147483655" r:id="rId7"/>
    <p:sldLayoutId id="2147483656" r:id="rId8"/>
    <p:sldLayoutId id="2147483657" r:id="rId9"/>
    <p:sldLayoutId id="2147483658" r:id="rId10"/>
    <p:sldLayoutId id="2147483659" r:id="rId11"/>
  </p:sldLayoutIdLst>
  <p:transition spd="med">
    <p:wipe dir="d"/>
  </p:transition>
  <p:txStyles>
    <p:titleStyle>
      <a:lvl1pPr algn="r" defTabSz="457200" rtl="0" eaLnBrk="1" latinLnBrk="0" hangingPunct="1">
        <a:spcBef>
          <a:spcPct val="0"/>
        </a:spcBef>
        <a:buNone/>
        <a:defRPr sz="4400" kern="1200">
          <a:solidFill>
            <a:schemeClr val="accent3">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3"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4" Type="http://schemas.openxmlformats.org/officeDocument/2006/relationships/image" Target="../media/image13.png"/><Relationship Id="rId10" Type="http://schemas.openxmlformats.org/officeDocument/2006/relationships/image" Target="../media/image19.png"/><Relationship Id="rId5" Type="http://schemas.openxmlformats.org/officeDocument/2006/relationships/image" Target="../media/image14.pdf"/><Relationship Id="rId7" Type="http://schemas.openxmlformats.org/officeDocument/2006/relationships/image" Target="../media/image16.pdf"/><Relationship Id="rId1" Type="http://schemas.openxmlformats.org/officeDocument/2006/relationships/slideLayout" Target="../slideLayouts/slideLayout5.xml"/><Relationship Id="rId2" Type="http://schemas.openxmlformats.org/officeDocument/2006/relationships/notesSlide" Target="../notesSlides/notesSlide9.xml"/><Relationship Id="rId9" Type="http://schemas.openxmlformats.org/officeDocument/2006/relationships/image" Target="../media/image18.pdf"/><Relationship Id="rId3" Type="http://schemas.openxmlformats.org/officeDocument/2006/relationships/image" Target="../media/image12.pdf"/><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4" Type="http://schemas.openxmlformats.org/officeDocument/2006/relationships/image" Target="../media/image21.png"/><Relationship Id="rId10" Type="http://schemas.openxmlformats.org/officeDocument/2006/relationships/image" Target="../media/image27.png"/><Relationship Id="rId5" Type="http://schemas.openxmlformats.org/officeDocument/2006/relationships/image" Target="../media/image22.pdf"/><Relationship Id="rId7" Type="http://schemas.openxmlformats.org/officeDocument/2006/relationships/image" Target="../media/image24.pdf"/><Relationship Id="rId11" Type="http://schemas.openxmlformats.org/officeDocument/2006/relationships/image" Target="../media/image28.pdf"/><Relationship Id="rId12"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0.xml"/><Relationship Id="rId9" Type="http://schemas.openxmlformats.org/officeDocument/2006/relationships/image" Target="../media/image26.pdf"/><Relationship Id="rId3" Type="http://schemas.openxmlformats.org/officeDocument/2006/relationships/image" Target="../media/image20.pdf"/><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4" Type="http://schemas.openxmlformats.org/officeDocument/2006/relationships/image" Target="../media/image31.png"/><Relationship Id="rId5" Type="http://schemas.openxmlformats.org/officeDocument/2006/relationships/image" Target="../media/image32.pdf"/><Relationship Id="rId7"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df"/><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7.png"/><Relationship Id="rId5" Type="http://schemas.openxmlformats.org/officeDocument/2006/relationships/image" Target="../media/image38.png"/></Relationships>
</file>

<file path=ppt/slides/_rels/slide22.xml.rels><?xml version="1.0" encoding="UTF-8" standalone="yes"?>
<Relationships xmlns="http://schemas.openxmlformats.org/package/2006/relationships"><Relationship Id="rId4" Type="http://schemas.openxmlformats.org/officeDocument/2006/relationships/image" Target="../media/image40.png"/><Relationship Id="rId5" Type="http://schemas.openxmlformats.org/officeDocument/2006/relationships/image" Target="../media/image41.jpeg"/><Relationship Id="rId7"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6" Type="http://schemas.openxmlformats.org/officeDocument/2006/relationships/image" Target="../media/image42.pd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4" Type="http://schemas.openxmlformats.org/officeDocument/2006/relationships/image" Target="../media/image47.png"/><Relationship Id="rId10" Type="http://schemas.openxmlformats.org/officeDocument/2006/relationships/image" Target="../media/image53.png"/><Relationship Id="rId5" Type="http://schemas.openxmlformats.org/officeDocument/2006/relationships/image" Target="../media/image48.pdf"/><Relationship Id="rId7" Type="http://schemas.openxmlformats.org/officeDocument/2006/relationships/image" Target="../media/image50.pdf"/><Relationship Id="rId1" Type="http://schemas.openxmlformats.org/officeDocument/2006/relationships/slideLayout" Target="../slideLayouts/slideLayout6.xml"/><Relationship Id="rId2" Type="http://schemas.openxmlformats.org/officeDocument/2006/relationships/image" Target="../media/image45.jpeg"/><Relationship Id="rId9" Type="http://schemas.openxmlformats.org/officeDocument/2006/relationships/image" Target="../media/image52.pdf"/><Relationship Id="rId3" Type="http://schemas.openxmlformats.org/officeDocument/2006/relationships/image" Target="../media/image46.pdf"/><Relationship Id="rId6"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4" Type="http://schemas.openxmlformats.org/officeDocument/2006/relationships/image" Target="../media/image55.png"/><Relationship Id="rId10" Type="http://schemas.openxmlformats.org/officeDocument/2006/relationships/image" Target="../media/image61.png"/><Relationship Id="rId5" Type="http://schemas.openxmlformats.org/officeDocument/2006/relationships/image" Target="../media/image56.pdf"/><Relationship Id="rId7" Type="http://schemas.openxmlformats.org/officeDocument/2006/relationships/image" Target="../media/image58.pdf"/><Relationship Id="rId11" Type="http://schemas.openxmlformats.org/officeDocument/2006/relationships/image" Target="../media/image62.png"/><Relationship Id="rId1" Type="http://schemas.openxmlformats.org/officeDocument/2006/relationships/slideLayout" Target="../slideLayouts/slideLayout6.xml"/><Relationship Id="rId2" Type="http://schemas.openxmlformats.org/officeDocument/2006/relationships/notesSlide" Target="../notesSlides/notesSlide17.xml"/><Relationship Id="rId9" Type="http://schemas.openxmlformats.org/officeDocument/2006/relationships/image" Target="../media/image60.pdf"/><Relationship Id="rId3" Type="http://schemas.openxmlformats.org/officeDocument/2006/relationships/image" Target="../media/image54.pdf"/><Relationship Id="rId6"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3" Type="http://schemas.openxmlformats.org/officeDocument/2006/relationships/image" Target="../media/image6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6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pd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Placeholder 8" descr="Pakistan_flooding-ppl-stc.JPG"/>
          <p:cNvPicPr>
            <a:picLocks noGrp="1" noChangeAspect="1"/>
          </p:cNvPicPr>
          <p:nvPr>
            <p:ph type="pic" sz="quarter" idx="10"/>
          </p:nvPr>
        </p:nvPicPr>
        <p:blipFill>
          <a:blip r:embed="rId2"/>
          <a:srcRect l="-893" r="-893"/>
          <a:stretch>
            <a:fillRect/>
          </a:stretch>
        </p:blipFill>
        <p:spPr>
          <a:xfrm>
            <a:off x="-152400" y="-152400"/>
            <a:ext cx="9677400" cy="7130716"/>
          </a:xfrm>
        </p:spPr>
      </p:pic>
      <p:sp>
        <p:nvSpPr>
          <p:cNvPr id="6" name="Title 5"/>
          <p:cNvSpPr>
            <a:spLocks noGrp="1"/>
          </p:cNvSpPr>
          <p:nvPr>
            <p:ph type="ctrTitle"/>
          </p:nvPr>
        </p:nvSpPr>
        <p:spPr>
          <a:xfrm>
            <a:off x="457200" y="0"/>
            <a:ext cx="5334000" cy="2590800"/>
          </a:xfrm>
        </p:spPr>
        <p:txBody>
          <a:bodyPr>
            <a:normAutofit fontScale="90000"/>
          </a:bodyPr>
          <a:lstStyle/>
          <a:p>
            <a:pPr algn="l"/>
            <a:r>
              <a:rPr lang="en-US" dirty="0" smtClean="0"/>
              <a:t>Information and Communication Technology Use in the 2010 Pakistan Floods</a:t>
            </a:r>
            <a:endParaRPr lang="en-US" dirty="0"/>
          </a:p>
        </p:txBody>
      </p:sp>
      <p:sp>
        <p:nvSpPr>
          <p:cNvPr id="13" name="Rounded Rectangle 12"/>
          <p:cNvSpPr/>
          <p:nvPr/>
        </p:nvSpPr>
        <p:spPr>
          <a:xfrm>
            <a:off x="6629400" y="4800600"/>
            <a:ext cx="2286000" cy="1905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ubtitle 14"/>
          <p:cNvSpPr>
            <a:spLocks noGrp="1"/>
          </p:cNvSpPr>
          <p:nvPr>
            <p:ph type="subTitle" idx="1"/>
          </p:nvPr>
        </p:nvSpPr>
        <p:spPr>
          <a:xfrm>
            <a:off x="6629400" y="4800600"/>
            <a:ext cx="2286000" cy="1143000"/>
          </a:xfrm>
        </p:spPr>
        <p:txBody>
          <a:bodyPr>
            <a:noAutofit/>
          </a:bodyPr>
          <a:lstStyle/>
          <a:p>
            <a:r>
              <a:rPr lang="en-US" sz="1700" dirty="0" smtClean="0">
                <a:solidFill>
                  <a:schemeClr val="accent3">
                    <a:lumMod val="75000"/>
                  </a:schemeClr>
                </a:solidFill>
              </a:rPr>
              <a:t>a case study by </a:t>
            </a:r>
          </a:p>
          <a:p>
            <a:r>
              <a:rPr lang="en-US" sz="1700" b="1" dirty="0" smtClean="0">
                <a:solidFill>
                  <a:schemeClr val="accent3">
                    <a:lumMod val="75000"/>
                  </a:schemeClr>
                </a:solidFill>
              </a:rPr>
              <a:t/>
            </a:r>
            <a:br>
              <a:rPr lang="en-US" sz="1700" b="1" dirty="0" smtClean="0">
                <a:solidFill>
                  <a:schemeClr val="accent3">
                    <a:lumMod val="75000"/>
                  </a:schemeClr>
                </a:solidFill>
              </a:rPr>
            </a:br>
            <a:endParaRPr lang="en-US" sz="1700" b="1" dirty="0" smtClean="0">
              <a:solidFill>
                <a:schemeClr val="accent3">
                  <a:lumMod val="75000"/>
                </a:schemeClr>
              </a:solidFill>
            </a:endParaRPr>
          </a:p>
          <a:p>
            <a:r>
              <a:rPr lang="en-US" sz="1700" dirty="0" smtClean="0">
                <a:solidFill>
                  <a:schemeClr val="accent3">
                    <a:lumMod val="75000"/>
                  </a:schemeClr>
                </a:solidFill>
              </a:rPr>
              <a:t>with funding from the Intel Foundation and Microsoft Corporation </a:t>
            </a:r>
            <a:endParaRPr lang="en-US" sz="1700" dirty="0">
              <a:solidFill>
                <a:schemeClr val="accent3">
                  <a:lumMod val="75000"/>
                </a:schemeClr>
              </a:solidFill>
            </a:endParaRPr>
          </a:p>
        </p:txBody>
      </p:sp>
      <p:pic>
        <p:nvPicPr>
          <p:cNvPr id="17" name="Picture 16" descr="NETHOPELOGO copy.png"/>
          <p:cNvPicPr>
            <a:picLocks noChangeAspect="1"/>
          </p:cNvPicPr>
          <p:nvPr/>
        </p:nvPicPr>
        <p:blipFill>
          <a:blip r:embed="rId3"/>
          <a:stretch>
            <a:fillRect/>
          </a:stretch>
        </p:blipFill>
        <p:spPr>
          <a:xfrm>
            <a:off x="6902450" y="5105400"/>
            <a:ext cx="1708150" cy="661219"/>
          </a:xfrm>
          <a:prstGeom prst="rect">
            <a:avLst/>
          </a:prstGeom>
        </p:spPr>
      </p:pic>
    </p:spTree>
  </p:cSld>
  <p:clrMapOvr>
    <a:masterClrMapping/>
  </p:clrMapOvr>
  <p:transition spd="med">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International Response</a:t>
            </a:r>
            <a:endParaRPr lang="en-US" dirty="0"/>
          </a:p>
        </p:txBody>
      </p:sp>
      <p:sp>
        <p:nvSpPr>
          <p:cNvPr id="4" name="Content Placeholder 3"/>
          <p:cNvSpPr>
            <a:spLocks noGrp="1"/>
          </p:cNvSpPr>
          <p:nvPr>
            <p:ph idx="1"/>
          </p:nvPr>
        </p:nvSpPr>
        <p:spPr>
          <a:xfrm>
            <a:off x="457200" y="1600200"/>
            <a:ext cx="4114800" cy="4525963"/>
          </a:xfrm>
        </p:spPr>
        <p:txBody>
          <a:bodyPr>
            <a:normAutofit fontScale="85000" lnSpcReduction="20000"/>
          </a:bodyPr>
          <a:lstStyle/>
          <a:p>
            <a:pPr>
              <a:buNone/>
            </a:pPr>
            <a:r>
              <a:rPr lang="en-US" b="1" dirty="0" smtClean="0"/>
              <a:t>United Nations Disaster Assessment and Coordination (UNDAC) team:</a:t>
            </a:r>
          </a:p>
          <a:p>
            <a:r>
              <a:rPr lang="en-US" dirty="0" smtClean="0"/>
              <a:t>Support Humanitarian Coordinator &amp; Humanitarian County Team</a:t>
            </a:r>
          </a:p>
          <a:p>
            <a:r>
              <a:rPr lang="en-US" dirty="0" smtClean="0"/>
              <a:t>Set-up &amp; strengthen </a:t>
            </a:r>
            <a:r>
              <a:rPr lang="en-US" dirty="0"/>
              <a:t>c</a:t>
            </a:r>
            <a:r>
              <a:rPr lang="en-US" dirty="0" smtClean="0"/>
              <a:t>oordination hubs</a:t>
            </a:r>
          </a:p>
          <a:p>
            <a:r>
              <a:rPr lang="en-US" dirty="0" smtClean="0"/>
              <a:t>Strengthen humanitarian cluster approach</a:t>
            </a:r>
            <a:endParaRPr lang="en-US" dirty="0"/>
          </a:p>
        </p:txBody>
      </p:sp>
      <p:sp>
        <p:nvSpPr>
          <p:cNvPr id="8" name="Line Callout 2 (Accent Bar) 7"/>
          <p:cNvSpPr/>
          <p:nvPr/>
        </p:nvSpPr>
        <p:spPr>
          <a:xfrm>
            <a:off x="5410200" y="1600200"/>
            <a:ext cx="2667000" cy="1600200"/>
          </a:xfrm>
          <a:prstGeom prst="accentCallout2">
            <a:avLst>
              <a:gd name="adj1" fmla="val 18750"/>
              <a:gd name="adj2" fmla="val -8333"/>
              <a:gd name="adj3" fmla="val 18750"/>
              <a:gd name="adj4" fmla="val -16667"/>
              <a:gd name="adj5" fmla="val 196194"/>
              <a:gd name="adj6" fmla="val -57057"/>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TextBox 8"/>
          <p:cNvSpPr txBox="1"/>
          <p:nvPr/>
        </p:nvSpPr>
        <p:spPr>
          <a:xfrm>
            <a:off x="5257800" y="1676400"/>
            <a:ext cx="3429000" cy="1246495"/>
          </a:xfrm>
          <a:prstGeom prst="rect">
            <a:avLst/>
          </a:prstGeom>
          <a:noFill/>
        </p:spPr>
        <p:txBody>
          <a:bodyPr wrap="square" rtlCol="0">
            <a:spAutoFit/>
          </a:bodyPr>
          <a:lstStyle/>
          <a:p>
            <a:r>
              <a:rPr lang="en-US" sz="2500" i="1" dirty="0" smtClean="0"/>
              <a:t>UN and INGOS set up new facilities for better proximity to hubs &amp; field</a:t>
            </a:r>
            <a:endParaRPr lang="en-US" sz="2500" i="1" dirty="0"/>
          </a:p>
        </p:txBody>
      </p:sp>
      <p:sp>
        <p:nvSpPr>
          <p:cNvPr id="10" name="TextBox 9"/>
          <p:cNvSpPr txBox="1"/>
          <p:nvPr/>
        </p:nvSpPr>
        <p:spPr>
          <a:xfrm>
            <a:off x="6248400" y="3048000"/>
            <a:ext cx="2590800" cy="923330"/>
          </a:xfrm>
          <a:prstGeom prst="rect">
            <a:avLst/>
          </a:prstGeom>
          <a:noFill/>
        </p:spPr>
        <p:txBody>
          <a:bodyPr wrap="square" rtlCol="0">
            <a:spAutoFit/>
          </a:bodyPr>
          <a:lstStyle/>
          <a:p>
            <a:r>
              <a:rPr lang="en-US" i="1" dirty="0" smtClean="0">
                <a:solidFill>
                  <a:srgbClr val="000000"/>
                </a:solidFill>
              </a:rPr>
              <a:t>Provincial authorities disconnected from int’l community response</a:t>
            </a:r>
            <a:endParaRPr lang="en-US" i="1" dirty="0">
              <a:solidFill>
                <a:srgbClr val="000000"/>
              </a:solidFill>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Cluster Approach</a:t>
            </a:r>
            <a:endParaRPr lang="en-US" dirty="0"/>
          </a:p>
        </p:txBody>
      </p:sp>
      <p:sp>
        <p:nvSpPr>
          <p:cNvPr id="50" name="Oval 49"/>
          <p:cNvSpPr/>
          <p:nvPr/>
        </p:nvSpPr>
        <p:spPr>
          <a:xfrm>
            <a:off x="1676400" y="2057400"/>
            <a:ext cx="3352800" cy="3124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09600" y="1219200"/>
            <a:ext cx="1143000" cy="1143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2" name="Oval 51"/>
          <p:cNvSpPr/>
          <p:nvPr/>
        </p:nvSpPr>
        <p:spPr>
          <a:xfrm>
            <a:off x="2057400" y="609600"/>
            <a:ext cx="1143000" cy="1143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3" name="Oval 52"/>
          <p:cNvSpPr/>
          <p:nvPr/>
        </p:nvSpPr>
        <p:spPr>
          <a:xfrm>
            <a:off x="152400" y="2819400"/>
            <a:ext cx="1143000" cy="1143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4" name="Oval 53"/>
          <p:cNvSpPr/>
          <p:nvPr/>
        </p:nvSpPr>
        <p:spPr>
          <a:xfrm>
            <a:off x="5867400" y="1981200"/>
            <a:ext cx="2590800" cy="2590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5" name="TextBox 54"/>
          <p:cNvSpPr txBox="1"/>
          <p:nvPr/>
        </p:nvSpPr>
        <p:spPr>
          <a:xfrm>
            <a:off x="2362200" y="2574429"/>
            <a:ext cx="2438400" cy="2092881"/>
          </a:xfrm>
          <a:prstGeom prst="rect">
            <a:avLst/>
          </a:prstGeom>
          <a:noFill/>
        </p:spPr>
        <p:txBody>
          <a:bodyPr wrap="square" rtlCol="0">
            <a:spAutoFit/>
          </a:bodyPr>
          <a:lstStyle/>
          <a:p>
            <a:r>
              <a:rPr lang="en-US" sz="2600" dirty="0" smtClean="0">
                <a:solidFill>
                  <a:schemeClr val="bg1"/>
                </a:solidFill>
              </a:rPr>
              <a:t>Cluster focused on a particular sector (e.g. agriculture, shelter, etc.)</a:t>
            </a:r>
            <a:endParaRPr lang="en-US" sz="2600" dirty="0">
              <a:solidFill>
                <a:schemeClr val="bg1"/>
              </a:solidFill>
            </a:endParaRPr>
          </a:p>
        </p:txBody>
      </p:sp>
      <p:sp>
        <p:nvSpPr>
          <p:cNvPr id="56" name="TextBox 55"/>
          <p:cNvSpPr txBox="1"/>
          <p:nvPr/>
        </p:nvSpPr>
        <p:spPr>
          <a:xfrm>
            <a:off x="6248400" y="2667000"/>
            <a:ext cx="2209800" cy="1292662"/>
          </a:xfrm>
          <a:prstGeom prst="rect">
            <a:avLst/>
          </a:prstGeom>
          <a:noFill/>
        </p:spPr>
        <p:txBody>
          <a:bodyPr wrap="square" rtlCol="0">
            <a:spAutoFit/>
          </a:bodyPr>
          <a:lstStyle/>
          <a:p>
            <a:r>
              <a:rPr lang="en-US" sz="2600" b="1" dirty="0" smtClean="0"/>
              <a:t>Large Humanitarian Actor</a:t>
            </a:r>
            <a:endParaRPr lang="en-US" sz="2600" b="1" dirty="0"/>
          </a:p>
        </p:txBody>
      </p:sp>
      <p:sp>
        <p:nvSpPr>
          <p:cNvPr id="57" name="Left-Right Arrow 56"/>
          <p:cNvSpPr/>
          <p:nvPr/>
        </p:nvSpPr>
        <p:spPr>
          <a:xfrm>
            <a:off x="4495800" y="4129802"/>
            <a:ext cx="1981200" cy="307538"/>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Left-Right Arrow 57"/>
          <p:cNvSpPr/>
          <p:nvPr/>
        </p:nvSpPr>
        <p:spPr>
          <a:xfrm rot="4646653">
            <a:off x="2399648" y="1750449"/>
            <a:ext cx="1066800" cy="307538"/>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Left-Right Arrow 58"/>
          <p:cNvSpPr/>
          <p:nvPr/>
        </p:nvSpPr>
        <p:spPr>
          <a:xfrm rot="2181573">
            <a:off x="1282717" y="2225572"/>
            <a:ext cx="1066800" cy="307538"/>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Left-Right Arrow 59"/>
          <p:cNvSpPr/>
          <p:nvPr/>
        </p:nvSpPr>
        <p:spPr>
          <a:xfrm>
            <a:off x="990600" y="3276600"/>
            <a:ext cx="1066800" cy="307538"/>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p:cNvSpPr txBox="1"/>
          <p:nvPr/>
        </p:nvSpPr>
        <p:spPr>
          <a:xfrm>
            <a:off x="1828799" y="757535"/>
            <a:ext cx="2209801" cy="830997"/>
          </a:xfrm>
          <a:prstGeom prst="rect">
            <a:avLst/>
          </a:prstGeom>
          <a:noFill/>
        </p:spPr>
        <p:txBody>
          <a:bodyPr wrap="square" rtlCol="0">
            <a:spAutoFit/>
          </a:bodyPr>
          <a:lstStyle/>
          <a:p>
            <a:r>
              <a:rPr lang="en-US" sz="2400" b="1" dirty="0" smtClean="0"/>
              <a:t>Humanitarian organization</a:t>
            </a:r>
            <a:endParaRPr lang="en-US" sz="2400" b="1" dirty="0"/>
          </a:p>
        </p:txBody>
      </p:sp>
      <p:sp>
        <p:nvSpPr>
          <p:cNvPr id="63" name="TextBox 62"/>
          <p:cNvSpPr txBox="1"/>
          <p:nvPr/>
        </p:nvSpPr>
        <p:spPr>
          <a:xfrm>
            <a:off x="266700" y="5248870"/>
            <a:ext cx="8877300" cy="923330"/>
          </a:xfrm>
          <a:prstGeom prst="rect">
            <a:avLst/>
          </a:prstGeom>
          <a:noFill/>
        </p:spPr>
        <p:txBody>
          <a:bodyPr wrap="square" rtlCol="0">
            <a:spAutoFit/>
          </a:bodyPr>
          <a:lstStyle/>
          <a:p>
            <a:r>
              <a:rPr lang="en-US" sz="2700" dirty="0" smtClean="0"/>
              <a:t>Exchanging information to enable a timely, coordinated and comprehensive humanitarian response to a disaster</a:t>
            </a:r>
            <a:endParaRPr lang="en-US" sz="2700" dirty="0"/>
          </a:p>
        </p:txBody>
      </p:sp>
      <p:sp>
        <p:nvSpPr>
          <p:cNvPr id="66" name="Striped Right Arrow 65"/>
          <p:cNvSpPr/>
          <p:nvPr/>
        </p:nvSpPr>
        <p:spPr>
          <a:xfrm rot="10800000">
            <a:off x="4876800" y="2362200"/>
            <a:ext cx="990600" cy="457200"/>
          </a:xfrm>
          <a:prstGeom prst="striped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7" name="TextBox 66"/>
          <p:cNvSpPr txBox="1"/>
          <p:nvPr/>
        </p:nvSpPr>
        <p:spPr>
          <a:xfrm>
            <a:off x="5105400" y="1715869"/>
            <a:ext cx="1600200" cy="646331"/>
          </a:xfrm>
          <a:prstGeom prst="rect">
            <a:avLst/>
          </a:prstGeom>
          <a:noFill/>
        </p:spPr>
        <p:txBody>
          <a:bodyPr wrap="square" rtlCol="0">
            <a:spAutoFit/>
          </a:bodyPr>
          <a:lstStyle/>
          <a:p>
            <a:r>
              <a:rPr lang="en-US" dirty="0" smtClean="0"/>
              <a:t>Personnel &amp; Resources</a:t>
            </a:r>
            <a:endParaRPr lang="en-US" dirty="0"/>
          </a:p>
        </p:txBody>
      </p:sp>
      <p:sp>
        <p:nvSpPr>
          <p:cNvPr id="68" name="TextBox 67"/>
          <p:cNvSpPr txBox="1"/>
          <p:nvPr/>
        </p:nvSpPr>
        <p:spPr>
          <a:xfrm>
            <a:off x="-381002" y="3122473"/>
            <a:ext cx="2209801" cy="461665"/>
          </a:xfrm>
          <a:prstGeom prst="rect">
            <a:avLst/>
          </a:prstGeom>
          <a:noFill/>
        </p:spPr>
        <p:txBody>
          <a:bodyPr wrap="square" rtlCol="0">
            <a:spAutoFit/>
          </a:bodyPr>
          <a:lstStyle/>
          <a:p>
            <a:pPr algn="ctr"/>
            <a:r>
              <a:rPr lang="en-US" sz="2400" b="1" dirty="0" smtClean="0"/>
              <a:t>INGO</a:t>
            </a:r>
            <a:endParaRPr lang="en-US" sz="2400" b="1" dirty="0"/>
          </a:p>
        </p:txBody>
      </p:sp>
      <p:sp>
        <p:nvSpPr>
          <p:cNvPr id="69" name="TextBox 68"/>
          <p:cNvSpPr txBox="1"/>
          <p:nvPr/>
        </p:nvSpPr>
        <p:spPr>
          <a:xfrm>
            <a:off x="152400" y="1143000"/>
            <a:ext cx="1967163" cy="830997"/>
          </a:xfrm>
          <a:prstGeom prst="rect">
            <a:avLst/>
          </a:prstGeom>
          <a:noFill/>
        </p:spPr>
        <p:txBody>
          <a:bodyPr wrap="square" rtlCol="0">
            <a:spAutoFit/>
          </a:bodyPr>
          <a:lstStyle/>
          <a:p>
            <a:pPr algn="ctr"/>
            <a:r>
              <a:rPr lang="en-US" sz="2400" b="1" dirty="0" smtClean="0"/>
              <a:t>Aid organization</a:t>
            </a:r>
            <a:endParaRPr lang="en-US" sz="2400" b="1" dirty="0"/>
          </a:p>
        </p:txBody>
      </p:sp>
      <p:sp>
        <p:nvSpPr>
          <p:cNvPr id="70" name="TextBox 69"/>
          <p:cNvSpPr txBox="1"/>
          <p:nvPr/>
        </p:nvSpPr>
        <p:spPr>
          <a:xfrm rot="2215015">
            <a:off x="1496592" y="2141757"/>
            <a:ext cx="577447" cy="369332"/>
          </a:xfrm>
          <a:prstGeom prst="rect">
            <a:avLst/>
          </a:prstGeom>
          <a:noFill/>
        </p:spPr>
        <p:txBody>
          <a:bodyPr wrap="square" rtlCol="0">
            <a:spAutoFit/>
          </a:bodyPr>
          <a:lstStyle/>
          <a:p>
            <a:r>
              <a:rPr lang="en-US" dirty="0" smtClean="0"/>
              <a:t>info</a:t>
            </a:r>
            <a:endParaRPr lang="en-US" dirty="0"/>
          </a:p>
        </p:txBody>
      </p:sp>
      <p:sp>
        <p:nvSpPr>
          <p:cNvPr id="71" name="TextBox 70"/>
          <p:cNvSpPr txBox="1"/>
          <p:nvPr/>
        </p:nvSpPr>
        <p:spPr>
          <a:xfrm rot="4545592">
            <a:off x="2671770" y="1646170"/>
            <a:ext cx="552994" cy="379912"/>
          </a:xfrm>
          <a:prstGeom prst="rect">
            <a:avLst/>
          </a:prstGeom>
          <a:noFill/>
        </p:spPr>
        <p:txBody>
          <a:bodyPr wrap="square" rtlCol="0">
            <a:spAutoFit/>
          </a:bodyPr>
          <a:lstStyle/>
          <a:p>
            <a:r>
              <a:rPr lang="en-US" dirty="0" smtClean="0"/>
              <a:t>info</a:t>
            </a:r>
            <a:endParaRPr lang="en-US" dirty="0"/>
          </a:p>
        </p:txBody>
      </p:sp>
      <p:sp>
        <p:nvSpPr>
          <p:cNvPr id="72" name="TextBox 71"/>
          <p:cNvSpPr txBox="1"/>
          <p:nvPr/>
        </p:nvSpPr>
        <p:spPr>
          <a:xfrm>
            <a:off x="1219199" y="3212068"/>
            <a:ext cx="609599" cy="369332"/>
          </a:xfrm>
          <a:prstGeom prst="rect">
            <a:avLst/>
          </a:prstGeom>
          <a:noFill/>
        </p:spPr>
        <p:txBody>
          <a:bodyPr wrap="square" rtlCol="0">
            <a:spAutoFit/>
          </a:bodyPr>
          <a:lstStyle/>
          <a:p>
            <a:r>
              <a:rPr lang="en-US" dirty="0" smtClean="0"/>
              <a:t>info</a:t>
            </a:r>
            <a:endParaRPr lang="en-US" dirty="0"/>
          </a:p>
        </p:txBody>
      </p:sp>
      <p:sp>
        <p:nvSpPr>
          <p:cNvPr id="74" name="TextBox 73"/>
          <p:cNvSpPr txBox="1"/>
          <p:nvPr/>
        </p:nvSpPr>
        <p:spPr>
          <a:xfrm>
            <a:off x="5257800" y="4050268"/>
            <a:ext cx="1524000" cy="369332"/>
          </a:xfrm>
          <a:prstGeom prst="rect">
            <a:avLst/>
          </a:prstGeom>
          <a:noFill/>
        </p:spPr>
        <p:txBody>
          <a:bodyPr wrap="square" rtlCol="0">
            <a:spAutoFit/>
          </a:bodyPr>
          <a:lstStyle/>
          <a:p>
            <a:r>
              <a:rPr lang="en-US" dirty="0" smtClean="0"/>
              <a:t>info</a:t>
            </a:r>
            <a:endParaRPr lang="en-US"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500"/>
                                        <p:tgtEl>
                                          <p:spTgt spid="7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p:bldP spid="56" grpId="0"/>
      <p:bldP spid="57" grpId="0" animBg="1"/>
      <p:bldP spid="58" grpId="0" animBg="1"/>
      <p:bldP spid="59" grpId="0" animBg="1"/>
      <p:bldP spid="60" grpId="0" animBg="1"/>
      <p:bldP spid="62" grpId="0"/>
      <p:bldP spid="66" grpId="0" animBg="1"/>
      <p:bldP spid="67" grpId="0"/>
      <p:bldP spid="68" grpId="0"/>
      <p:bldP spid="69" grpId="0"/>
      <p:bldP spid="70" grpId="0"/>
      <p:bldP spid="71" grpId="0"/>
      <p:bldP spid="72" grpId="0"/>
      <p:bldP spid="74" grpId="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en-US" dirty="0" smtClean="0"/>
              <a:t>Main Challenges</a:t>
            </a:r>
            <a:endParaRPr lang="en-US" dirty="0"/>
          </a:p>
        </p:txBody>
      </p:sp>
      <p:sp>
        <p:nvSpPr>
          <p:cNvPr id="4" name="Content Placeholder 3"/>
          <p:cNvSpPr>
            <a:spLocks noGrp="1"/>
          </p:cNvSpPr>
          <p:nvPr>
            <p:ph sz="half" idx="2"/>
          </p:nvPr>
        </p:nvSpPr>
        <p:spPr/>
        <p:txBody>
          <a:bodyPr/>
          <a:lstStyle/>
          <a:p>
            <a:r>
              <a:rPr lang="en-US" dirty="0" smtClean="0"/>
              <a:t>Resources spread thin</a:t>
            </a:r>
          </a:p>
          <a:p>
            <a:r>
              <a:rPr lang="en-US" dirty="0" smtClean="0"/>
              <a:t>No common operational picture</a:t>
            </a:r>
          </a:p>
          <a:p>
            <a:r>
              <a:rPr lang="en-US" dirty="0" smtClean="0"/>
              <a:t>No data-collection standards</a:t>
            </a:r>
          </a:p>
          <a:p>
            <a:r>
              <a:rPr lang="en-US" dirty="0" smtClean="0"/>
              <a:t>Limited Information sharing due to lack of value perceived by humanitarian community</a:t>
            </a:r>
          </a:p>
          <a:p>
            <a:r>
              <a:rPr lang="en-US" dirty="0" smtClean="0"/>
              <a:t>Disconnect between </a:t>
            </a:r>
            <a:r>
              <a:rPr lang="en-US" dirty="0" err="1" smtClean="0"/>
              <a:t>gov’t</a:t>
            </a:r>
            <a:r>
              <a:rPr lang="en-US" dirty="0" smtClean="0"/>
              <a:t> &amp; humanitarian community</a:t>
            </a:r>
          </a:p>
          <a:p>
            <a:endParaRPr lang="en-US" dirty="0"/>
          </a:p>
        </p:txBody>
      </p:sp>
      <p:sp>
        <p:nvSpPr>
          <p:cNvPr id="5" name="Rounded Rectangle 4"/>
          <p:cNvSpPr/>
          <p:nvPr/>
        </p:nvSpPr>
        <p:spPr>
          <a:xfrm>
            <a:off x="4800600" y="1600200"/>
            <a:ext cx="3886200" cy="4525963"/>
          </a:xfrm>
          <a:prstGeom prst="roundRect">
            <a:avLst/>
          </a:prstGeom>
          <a:blipFill rotWithShape="1">
            <a:blip r:embed="rId3"/>
            <a:stretch>
              <a:fillRect/>
            </a:stretch>
          </a:blipFill>
          <a:ln>
            <a:solidFill>
              <a:schemeClr val="accent3"/>
            </a:solidFill>
          </a:ln>
          <a:effectLst>
            <a:outerShdw blurRad="40000" dist="23000" dir="5400000" rotWithShape="0">
              <a:schemeClr val="accent3">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Placeholder 2" descr="roleoftech-wfp.JPG"/>
          <p:cNvPicPr>
            <a:picLocks noGrp="1" noChangeAspect="1"/>
          </p:cNvPicPr>
          <p:nvPr>
            <p:ph type="pic" sz="quarter" idx="11"/>
          </p:nvPr>
        </p:nvPicPr>
        <p:blipFill>
          <a:blip r:embed="rId2"/>
          <a:srcRect t="-327" b="-327"/>
          <a:stretch>
            <a:fillRect/>
          </a:stretch>
        </p:blipFill>
        <p:spPr/>
      </p:pic>
      <p:sp>
        <p:nvSpPr>
          <p:cNvPr id="4" name="Rounded Rectangle 3"/>
          <p:cNvSpPr/>
          <p:nvPr/>
        </p:nvSpPr>
        <p:spPr>
          <a:xfrm>
            <a:off x="-2514600" y="4343400"/>
            <a:ext cx="8763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Vertical Text Placeholder 1"/>
          <p:cNvSpPr txBox="1">
            <a:spLocks/>
          </p:cNvSpPr>
          <p:nvPr/>
        </p:nvSpPr>
        <p:spPr>
          <a:xfrm>
            <a:off x="457200" y="4419600"/>
            <a:ext cx="6477000" cy="1139825"/>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z="4400" dirty="0" smtClean="0"/>
              <a:t>The Role of Technology</a:t>
            </a:r>
            <a:endParaRPr kumimoji="0" lang="en-US" sz="4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spd="med">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Lessons from </a:t>
            </a:r>
            <a:br>
              <a:rPr lang="en-US" dirty="0" smtClean="0"/>
            </a:br>
            <a:r>
              <a:rPr lang="en-US" dirty="0" smtClean="0"/>
              <a:t>2005 Earthquake Response</a:t>
            </a:r>
            <a:endParaRPr lang="en-US" dirty="0"/>
          </a:p>
        </p:txBody>
      </p:sp>
      <p:sp>
        <p:nvSpPr>
          <p:cNvPr id="4" name="Content Placeholder 3"/>
          <p:cNvSpPr>
            <a:spLocks noGrp="1"/>
          </p:cNvSpPr>
          <p:nvPr>
            <p:ph idx="1"/>
          </p:nvPr>
        </p:nvSpPr>
        <p:spPr/>
        <p:txBody>
          <a:bodyPr/>
          <a:lstStyle/>
          <a:p>
            <a:r>
              <a:rPr lang="en-US" dirty="0" smtClean="0"/>
              <a:t>National ICT staff: knew ICT sector/capacity, existing relationships with NGOs</a:t>
            </a:r>
          </a:p>
          <a:p>
            <a:r>
              <a:rPr lang="en-US" dirty="0" smtClean="0"/>
              <a:t>Need for deep, wide field coordination of </a:t>
            </a:r>
            <a:r>
              <a:rPr lang="en-US" dirty="0" err="1" smtClean="0"/>
              <a:t>ICTs</a:t>
            </a:r>
            <a:endParaRPr lang="en-US" dirty="0" smtClean="0"/>
          </a:p>
          <a:p>
            <a:r>
              <a:rPr lang="en-US" dirty="0" smtClean="0"/>
              <a:t>Custom delays for equipment</a:t>
            </a:r>
          </a:p>
          <a:p>
            <a:r>
              <a:rPr lang="en-US" dirty="0" smtClean="0"/>
              <a:t>Separate VSAT operations (UN </a:t>
            </a:r>
            <a:r>
              <a:rPr lang="en-US" dirty="0" err="1" smtClean="0"/>
              <a:t>vs</a:t>
            </a:r>
            <a:r>
              <a:rPr lang="en-US" dirty="0" smtClean="0"/>
              <a:t> NGO)</a:t>
            </a:r>
          </a:p>
          <a:p>
            <a:r>
              <a:rPr lang="en-US" dirty="0" smtClean="0"/>
              <a:t>Limited bandwidth</a:t>
            </a:r>
          </a:p>
          <a:p>
            <a:r>
              <a:rPr lang="en-US" dirty="0" smtClean="0"/>
              <a:t>Costly satellite communications</a:t>
            </a:r>
            <a:endParaRPr lang="en-US"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uild="p"/>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ounded Rectangle 9"/>
          <p:cNvSpPr/>
          <p:nvPr/>
        </p:nvSpPr>
        <p:spPr>
          <a:xfrm>
            <a:off x="364670" y="1219200"/>
            <a:ext cx="4283529" cy="2514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Connectivity</a:t>
            </a:r>
            <a:endParaRPr lang="en-US" dirty="0"/>
          </a:p>
        </p:txBody>
      </p:sp>
      <p:sp>
        <p:nvSpPr>
          <p:cNvPr id="9" name="TextBox 8"/>
          <p:cNvSpPr txBox="1"/>
          <p:nvPr/>
        </p:nvSpPr>
        <p:spPr>
          <a:xfrm>
            <a:off x="364670" y="1219200"/>
            <a:ext cx="4283528" cy="381000"/>
          </a:xfrm>
          <a:prstGeom prst="rect">
            <a:avLst/>
          </a:prstGeom>
          <a:noFill/>
        </p:spPr>
        <p:txBody>
          <a:bodyPr wrap="square" rtlCol="0">
            <a:spAutoFit/>
          </a:bodyPr>
          <a:lstStyle/>
          <a:p>
            <a:pPr algn="ctr"/>
            <a:r>
              <a:rPr lang="en-US" dirty="0" smtClean="0"/>
              <a:t>Distribution of Survey Participants</a:t>
            </a:r>
            <a:endParaRPr lang="en-US" dirty="0"/>
          </a:p>
        </p:txBody>
      </p:sp>
      <p:sp>
        <p:nvSpPr>
          <p:cNvPr id="11" name="Rounded Rectangle 10"/>
          <p:cNvSpPr/>
          <p:nvPr/>
        </p:nvSpPr>
        <p:spPr>
          <a:xfrm>
            <a:off x="380999" y="3962400"/>
            <a:ext cx="4267199" cy="2362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3" name="Picture Placeholder 7" descr="piechart1legend.eps"/>
          <p:cNvPicPr>
            <a:picLocks noChangeAspect="1"/>
          </p:cNvPicPr>
          <p:nvPr/>
        </p:nvPicPr>
        <mc:AlternateContent>
          <mc:Choice xmlns:ma="http://schemas.microsoft.com/office/mac/drawingml/2008/main" Requires="ma">
            <p:blipFill>
              <a:blip r:embed="rId3"/>
              <a:srcRect l="-1695" r="-1695"/>
              <a:stretch>
                <a:fillRect/>
              </a:stretch>
            </p:blipFill>
          </mc:Choice>
          <mc:Fallback>
            <p:blipFill>
              <a:blip r:embed="rId4"/>
              <a:srcRect l="-1695" r="-1695"/>
              <a:stretch>
                <a:fillRect/>
              </a:stretch>
            </p:blipFill>
          </mc:Fallback>
        </mc:AlternateContent>
        <p:spPr>
          <a:xfrm>
            <a:off x="2362200" y="1676400"/>
            <a:ext cx="2285998" cy="1391478"/>
          </a:xfrm>
          <a:prstGeom prst="rect">
            <a:avLst/>
          </a:prstGeom>
        </p:spPr>
      </p:pic>
      <p:sp>
        <p:nvSpPr>
          <p:cNvPr id="14" name="TextBox 13"/>
          <p:cNvSpPr txBox="1"/>
          <p:nvPr/>
        </p:nvSpPr>
        <p:spPr>
          <a:xfrm>
            <a:off x="381000" y="3962400"/>
            <a:ext cx="4191000" cy="381000"/>
          </a:xfrm>
          <a:prstGeom prst="rect">
            <a:avLst/>
          </a:prstGeom>
          <a:noFill/>
        </p:spPr>
        <p:txBody>
          <a:bodyPr wrap="square" rtlCol="0">
            <a:spAutoFit/>
          </a:bodyPr>
          <a:lstStyle/>
          <a:p>
            <a:pPr algn="ctr"/>
            <a:r>
              <a:rPr lang="en-US" dirty="0" smtClean="0"/>
              <a:t>Issues with connectivity</a:t>
            </a:r>
            <a:endParaRPr lang="en-US" dirty="0"/>
          </a:p>
        </p:txBody>
      </p:sp>
      <p:pic>
        <p:nvPicPr>
          <p:cNvPr id="18" name="Picture Placeholder 17" descr="piechart-survey-workers.eps"/>
          <p:cNvPicPr>
            <a:picLocks noGrp="1" noChangeAspect="1"/>
          </p:cNvPicPr>
          <p:nvPr>
            <p:ph type="pic" sz="quarter" idx="12"/>
          </p:nvPr>
        </p:nvPicPr>
        <mc:AlternateContent>
          <mc:Choice xmlns:ma="http://schemas.microsoft.com/office/mac/drawingml/2008/main" Requires="ma">
            <p:blipFill>
              <a:blip r:embed="rId5"/>
              <a:srcRect l="-32143" r="-32143"/>
              <a:stretch>
                <a:fillRect/>
              </a:stretch>
            </p:blipFill>
          </mc:Choice>
          <mc:Fallback>
            <p:blipFill>
              <a:blip r:embed="rId6"/>
              <a:srcRect l="-32143" r="-32143"/>
              <a:stretch>
                <a:fillRect/>
              </a:stretch>
            </p:blipFill>
          </mc:Fallback>
        </mc:AlternateContent>
        <p:spPr>
          <a:xfrm>
            <a:off x="0" y="1714500"/>
            <a:ext cx="2879272" cy="1752600"/>
          </a:xfrm>
        </p:spPr>
      </p:pic>
      <p:pic>
        <p:nvPicPr>
          <p:cNvPr id="20" name="Picture Placeholder 19" descr="piechart-survey-workers-key.eps"/>
          <p:cNvPicPr>
            <a:picLocks noGrp="1" noChangeAspect="1"/>
          </p:cNvPicPr>
          <p:nvPr>
            <p:ph type="pic" sz="quarter" idx="13"/>
          </p:nvPr>
        </p:nvPicPr>
        <mc:AlternateContent>
          <mc:Choice xmlns:ma="http://schemas.microsoft.com/office/mac/drawingml/2008/main" Requires="ma">
            <p:blipFill>
              <a:blip r:embed="rId7"/>
              <a:srcRect t="-14564" b="-14564"/>
              <a:stretch>
                <a:fillRect/>
              </a:stretch>
            </p:blipFill>
          </mc:Choice>
          <mc:Fallback>
            <p:blipFill>
              <a:blip r:embed="rId8"/>
              <a:srcRect t="-14564" b="-14564"/>
              <a:stretch>
                <a:fillRect/>
              </a:stretch>
            </p:blipFill>
          </mc:Fallback>
        </mc:AlternateContent>
        <p:spPr>
          <a:xfrm>
            <a:off x="2506435" y="4343400"/>
            <a:ext cx="2065565" cy="1257300"/>
          </a:xfrm>
        </p:spPr>
      </p:pic>
      <p:pic>
        <p:nvPicPr>
          <p:cNvPr id="21" name="Content Placeholder 20" descr="piechart1-nolines.eps"/>
          <p:cNvPicPr>
            <a:picLocks noGrp="1" noChangeAspect="1"/>
          </p:cNvPicPr>
          <p:nvPr>
            <p:ph sz="half" idx="2"/>
          </p:nvPr>
        </p:nvPicPr>
        <mc:AlternateContent>
          <mc:Choice xmlns:ma="http://schemas.microsoft.com/office/mac/drawingml/2008/main" Requires="ma">
            <p:blipFill>
              <a:blip r:embed="rId9"/>
              <a:srcRect t="-6034" b="-6034"/>
              <a:stretch>
                <a:fillRect/>
              </a:stretch>
            </p:blipFill>
          </mc:Choice>
          <mc:Fallback>
            <p:blipFill>
              <a:blip r:embed="rId10"/>
              <a:srcRect t="-6034" b="-6034"/>
              <a:stretch>
                <a:fillRect/>
              </a:stretch>
            </p:blipFill>
          </mc:Fallback>
        </mc:AlternateContent>
        <p:spPr>
          <a:xfrm>
            <a:off x="631371" y="4343400"/>
            <a:ext cx="1730829" cy="1939698"/>
          </a:xfrm>
        </p:spPr>
      </p:pic>
      <p:sp>
        <p:nvSpPr>
          <p:cNvPr id="23" name="TextBox 22"/>
          <p:cNvSpPr txBox="1"/>
          <p:nvPr/>
        </p:nvSpPr>
        <p:spPr>
          <a:xfrm>
            <a:off x="4876800" y="1219200"/>
            <a:ext cx="3810000" cy="5863144"/>
          </a:xfrm>
          <a:prstGeom prst="rect">
            <a:avLst/>
          </a:prstGeom>
          <a:noFill/>
        </p:spPr>
        <p:txBody>
          <a:bodyPr wrap="square" rtlCol="0">
            <a:spAutoFit/>
          </a:bodyPr>
          <a:lstStyle/>
          <a:p>
            <a:pPr>
              <a:buFont typeface="Arial"/>
              <a:buChar char="•"/>
            </a:pPr>
            <a:r>
              <a:rPr lang="en-US" sz="2500" dirty="0" smtClean="0"/>
              <a:t> Communications infrastructure largely operational</a:t>
            </a:r>
            <a:endParaRPr lang="en-US" sz="2500" dirty="0" smtClean="0"/>
          </a:p>
          <a:p>
            <a:pPr>
              <a:buFont typeface="Arial"/>
              <a:buChar char="•"/>
            </a:pPr>
            <a:r>
              <a:rPr lang="en-US" sz="2500" dirty="0" smtClean="0"/>
              <a:t> 97%: connectivity was sufficient</a:t>
            </a:r>
          </a:p>
          <a:p>
            <a:pPr>
              <a:buFont typeface="Arial"/>
              <a:buChar char="•"/>
            </a:pPr>
            <a:r>
              <a:rPr lang="en-US" sz="2500" dirty="0" smtClean="0"/>
              <a:t> Internet via local Internet Service Providers</a:t>
            </a:r>
          </a:p>
          <a:p>
            <a:pPr>
              <a:buFont typeface="Arial"/>
              <a:buChar char="•"/>
            </a:pPr>
            <a:endParaRPr lang="en-US" sz="2500" dirty="0" smtClean="0"/>
          </a:p>
          <a:p>
            <a:r>
              <a:rPr lang="en-US" sz="2500" b="1" dirty="0" smtClean="0"/>
              <a:t>Recommendations</a:t>
            </a:r>
            <a:endParaRPr lang="en-US" sz="2500" dirty="0" smtClean="0"/>
          </a:p>
          <a:p>
            <a:pPr>
              <a:buFont typeface="Arial"/>
              <a:buChar char="•"/>
            </a:pPr>
            <a:r>
              <a:rPr lang="en-US" sz="2500" dirty="0" smtClean="0"/>
              <a:t> Utilize different connectivity solutions</a:t>
            </a:r>
          </a:p>
          <a:p>
            <a:pPr lvl="1">
              <a:buFontTx/>
              <a:buChar char="-"/>
            </a:pPr>
            <a:r>
              <a:rPr lang="en-US" sz="2500" dirty="0" smtClean="0"/>
              <a:t>ISP </a:t>
            </a:r>
            <a:r>
              <a:rPr lang="en-US" sz="2500" dirty="0" err="1" smtClean="0"/>
              <a:t>vs</a:t>
            </a:r>
            <a:r>
              <a:rPr lang="en-US" sz="2500" dirty="0" smtClean="0"/>
              <a:t> VSAT</a:t>
            </a:r>
          </a:p>
          <a:p>
            <a:pPr lvl="1">
              <a:buFontTx/>
              <a:buChar char="-"/>
            </a:pPr>
            <a:r>
              <a:rPr lang="en-US" sz="2500" dirty="0" smtClean="0"/>
              <a:t>3G mobile networks</a:t>
            </a:r>
          </a:p>
          <a:p>
            <a:pPr>
              <a:buFont typeface="Arial"/>
              <a:buChar char="•"/>
            </a:pPr>
            <a:endParaRPr lang="en-US" sz="2500" dirty="0" smtClean="0"/>
          </a:p>
          <a:p>
            <a:pPr>
              <a:buFont typeface="Arial"/>
              <a:buChar char="•"/>
            </a:pPr>
            <a:endParaRPr lang="en-US" sz="25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Rounded Rectangle 17"/>
          <p:cNvSpPr/>
          <p:nvPr/>
        </p:nvSpPr>
        <p:spPr>
          <a:xfrm>
            <a:off x="212270" y="4191000"/>
            <a:ext cx="4283529" cy="16577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2" name="Picture 21" descr="chart-donatio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316410" y="4432119"/>
            <a:ext cx="5153660" cy="1645249"/>
          </a:xfrm>
          <a:prstGeom prst="rect">
            <a:avLst/>
          </a:prstGeom>
        </p:spPr>
      </p:pic>
      <p:sp>
        <p:nvSpPr>
          <p:cNvPr id="23" name="Rectangle 22"/>
          <p:cNvSpPr/>
          <p:nvPr/>
        </p:nvSpPr>
        <p:spPr>
          <a:xfrm>
            <a:off x="212270" y="5924968"/>
            <a:ext cx="5502730" cy="609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r>
              <a:rPr lang="en-US" dirty="0" smtClean="0"/>
              <a:t>ICT Staff &amp; Equipment</a:t>
            </a:r>
            <a:endParaRPr lang="en-US" dirty="0"/>
          </a:p>
        </p:txBody>
      </p:sp>
      <p:sp>
        <p:nvSpPr>
          <p:cNvPr id="11" name="Rounded Rectangle 10"/>
          <p:cNvSpPr/>
          <p:nvPr/>
        </p:nvSpPr>
        <p:spPr>
          <a:xfrm>
            <a:off x="212270" y="1295400"/>
            <a:ext cx="4283529" cy="2514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5" name="Picture 14" descr="barchart1.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609600" y="2362200"/>
            <a:ext cx="3513102" cy="1219200"/>
          </a:xfrm>
          <a:prstGeom prst="rect">
            <a:avLst/>
          </a:prstGeom>
        </p:spPr>
      </p:pic>
      <p:pic>
        <p:nvPicPr>
          <p:cNvPr id="16" name="Picture 15" descr="barchart1legend.eps"/>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1752600" y="1409700"/>
            <a:ext cx="2542540" cy="800100"/>
          </a:xfrm>
          <a:prstGeom prst="rect">
            <a:avLst/>
          </a:prstGeom>
        </p:spPr>
      </p:pic>
      <p:sp>
        <p:nvSpPr>
          <p:cNvPr id="17" name="Rounded Rectangle 16"/>
          <p:cNvSpPr/>
          <p:nvPr/>
        </p:nvSpPr>
        <p:spPr>
          <a:xfrm>
            <a:off x="4724401" y="3657600"/>
            <a:ext cx="4283529" cy="2514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9" name="Picture 18" descr="piechart-equip-issues.eps"/>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a:off x="4816930" y="4114800"/>
            <a:ext cx="1905000" cy="1905000"/>
          </a:xfrm>
          <a:prstGeom prst="rect">
            <a:avLst/>
          </a:prstGeom>
        </p:spPr>
      </p:pic>
      <p:pic>
        <p:nvPicPr>
          <p:cNvPr id="20" name="Picture 19" descr="piechart-equip-legend.ai"/>
          <p:cNvPicPr>
            <a:picLocks noChangeAspect="1"/>
          </p:cNvPicPr>
          <p:nvPr/>
        </p:nvPicPr>
        <mc:AlternateContent>
          <mc:Choice xmlns:ma="http://schemas.microsoft.com/office/mac/drawingml/2008/main" Requires="ma">
            <p:blipFill>
              <a:blip r:embed="rId11"/>
              <a:stretch>
                <a:fillRect/>
              </a:stretch>
            </p:blipFill>
          </mc:Choice>
          <mc:Fallback>
            <p:blipFill>
              <a:blip r:embed="rId12"/>
              <a:stretch>
                <a:fillRect/>
              </a:stretch>
            </p:blipFill>
          </mc:Fallback>
        </mc:AlternateContent>
        <p:spPr>
          <a:xfrm>
            <a:off x="6721930" y="4514432"/>
            <a:ext cx="2542540" cy="1124368"/>
          </a:xfrm>
          <a:prstGeom prst="rect">
            <a:avLst/>
          </a:prstGeom>
        </p:spPr>
      </p:pic>
      <p:sp>
        <p:nvSpPr>
          <p:cNvPr id="21" name="TextBox 20"/>
          <p:cNvSpPr txBox="1"/>
          <p:nvPr/>
        </p:nvSpPr>
        <p:spPr>
          <a:xfrm>
            <a:off x="4724402" y="3657600"/>
            <a:ext cx="4283528" cy="381000"/>
          </a:xfrm>
          <a:prstGeom prst="rect">
            <a:avLst/>
          </a:prstGeom>
          <a:noFill/>
        </p:spPr>
        <p:txBody>
          <a:bodyPr wrap="square" rtlCol="0">
            <a:spAutoFit/>
          </a:bodyPr>
          <a:lstStyle/>
          <a:p>
            <a:pPr algn="ctr"/>
            <a:r>
              <a:rPr lang="en-US" dirty="0" smtClean="0"/>
              <a:t>Issues faced with donated equipment</a:t>
            </a:r>
            <a:endParaRPr lang="en-US" dirty="0"/>
          </a:p>
        </p:txBody>
      </p:sp>
      <p:sp>
        <p:nvSpPr>
          <p:cNvPr id="27" name="TextBox 26"/>
          <p:cNvSpPr txBox="1"/>
          <p:nvPr/>
        </p:nvSpPr>
        <p:spPr>
          <a:xfrm>
            <a:off x="4816930" y="1196876"/>
            <a:ext cx="3869870" cy="2308324"/>
          </a:xfrm>
          <a:prstGeom prst="rect">
            <a:avLst/>
          </a:prstGeom>
          <a:noFill/>
        </p:spPr>
        <p:txBody>
          <a:bodyPr wrap="square" rtlCol="0">
            <a:spAutoFit/>
          </a:bodyPr>
          <a:lstStyle/>
          <a:p>
            <a:r>
              <a:rPr lang="en-US" b="1" dirty="0" smtClean="0"/>
              <a:t>Useful Resources:</a:t>
            </a:r>
            <a:r>
              <a:rPr lang="en-US" dirty="0" smtClean="0"/>
              <a:t> </a:t>
            </a:r>
          </a:p>
          <a:p>
            <a:pPr>
              <a:buFont typeface="Arial"/>
              <a:buChar char="•"/>
            </a:pPr>
            <a:r>
              <a:rPr lang="en-US" dirty="0" smtClean="0"/>
              <a:t>Emergency Training (BGAN, VSAT, </a:t>
            </a:r>
            <a:r>
              <a:rPr lang="en-US" dirty="0" err="1" smtClean="0"/>
              <a:t>SatPhone</a:t>
            </a:r>
            <a:r>
              <a:rPr lang="en-US" dirty="0" smtClean="0"/>
              <a:t>) </a:t>
            </a:r>
          </a:p>
          <a:p>
            <a:pPr>
              <a:buFont typeface="Arial"/>
              <a:buChar char="•"/>
            </a:pPr>
            <a:r>
              <a:rPr lang="en-US" dirty="0" smtClean="0"/>
              <a:t> Laptops</a:t>
            </a:r>
          </a:p>
          <a:p>
            <a:pPr>
              <a:buFont typeface="Arial"/>
              <a:buChar char="•"/>
            </a:pPr>
            <a:r>
              <a:rPr lang="en-US" dirty="0" smtClean="0"/>
              <a:t> Solar chargers</a:t>
            </a:r>
          </a:p>
          <a:p>
            <a:pPr>
              <a:buFont typeface="Arial"/>
              <a:buChar char="•"/>
            </a:pPr>
            <a:r>
              <a:rPr lang="en-US" dirty="0" smtClean="0"/>
              <a:t> </a:t>
            </a:r>
            <a:r>
              <a:rPr lang="en-US" dirty="0" err="1" smtClean="0"/>
              <a:t>USPs</a:t>
            </a:r>
            <a:endParaRPr lang="en-US" dirty="0" smtClean="0"/>
          </a:p>
          <a:p>
            <a:pPr>
              <a:buFont typeface="Arial"/>
              <a:buChar char="•"/>
            </a:pPr>
            <a:r>
              <a:rPr lang="en-US" dirty="0" smtClean="0"/>
              <a:t> GPS devices</a:t>
            </a:r>
          </a:p>
          <a:p>
            <a:pPr>
              <a:buFont typeface="Arial"/>
              <a:buChar char="•"/>
            </a:pPr>
            <a:r>
              <a:rPr lang="en-US" dirty="0" smtClean="0"/>
              <a:t> Cameras</a:t>
            </a:r>
            <a:endParaRPr lang="en-US"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P spid="17" grpId="0" animBg="1"/>
      <p:bldP spid="21" grpId="0"/>
      <p:bldP spid="27"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ICT Collaboration &amp; Innovation</a:t>
            </a:r>
            <a:endParaRPr lang="en-US" dirty="0"/>
          </a:p>
        </p:txBody>
      </p:sp>
      <p:sp>
        <p:nvSpPr>
          <p:cNvPr id="5" name="Rounded Rectangle 4"/>
          <p:cNvSpPr/>
          <p:nvPr/>
        </p:nvSpPr>
        <p:spPr>
          <a:xfrm>
            <a:off x="212270" y="1295400"/>
            <a:ext cx="4283529" cy="2514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Content Placeholder 7"/>
          <p:cNvSpPr>
            <a:spLocks noGrp="1"/>
          </p:cNvSpPr>
          <p:nvPr>
            <p:ph idx="1"/>
          </p:nvPr>
        </p:nvSpPr>
        <p:spPr>
          <a:xfrm>
            <a:off x="5029200" y="1295400"/>
            <a:ext cx="3657600" cy="4830763"/>
          </a:xfrm>
        </p:spPr>
        <p:txBody>
          <a:bodyPr>
            <a:normAutofit fontScale="85000" lnSpcReduction="20000"/>
          </a:bodyPr>
          <a:lstStyle/>
          <a:p>
            <a:r>
              <a:rPr lang="en-US" dirty="0" smtClean="0"/>
              <a:t>USB modems &amp; EVO wireless Internet for mobile connectivity </a:t>
            </a:r>
          </a:p>
          <a:p>
            <a:r>
              <a:rPr lang="en-US" dirty="0" smtClean="0"/>
              <a:t>VPN concentrators for secure data</a:t>
            </a:r>
          </a:p>
          <a:p>
            <a:r>
              <a:rPr lang="en-US" dirty="0" smtClean="0"/>
              <a:t>Mobiles used to access info</a:t>
            </a:r>
          </a:p>
          <a:p>
            <a:r>
              <a:rPr lang="en-US" dirty="0" smtClean="0"/>
              <a:t>Low-cost firewall equipment in field offices</a:t>
            </a:r>
          </a:p>
          <a:p>
            <a:r>
              <a:rPr lang="en-US" dirty="0" smtClean="0"/>
              <a:t>Leverage volunteer tech groups</a:t>
            </a:r>
            <a:endParaRPr lang="en-US" dirty="0"/>
          </a:p>
        </p:txBody>
      </p:sp>
      <p:pic>
        <p:nvPicPr>
          <p:cNvPr id="9" name="Picture 8" descr="barchart2.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394053" y="2209800"/>
            <a:ext cx="3949347" cy="1370596"/>
          </a:xfrm>
          <a:prstGeom prst="rect">
            <a:avLst/>
          </a:prstGeom>
        </p:spPr>
      </p:pic>
      <p:pic>
        <p:nvPicPr>
          <p:cNvPr id="10" name="Picture 9" descr="barchart2legend.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1562099" y="1447800"/>
            <a:ext cx="2705101" cy="988611"/>
          </a:xfrm>
          <a:prstGeom prst="rect">
            <a:avLst/>
          </a:prstGeom>
        </p:spPr>
      </p:pic>
      <p:sp>
        <p:nvSpPr>
          <p:cNvPr id="11" name="Rectangle 10"/>
          <p:cNvSpPr/>
          <p:nvPr/>
        </p:nvSpPr>
        <p:spPr>
          <a:xfrm>
            <a:off x="457200" y="1866900"/>
            <a:ext cx="685800" cy="685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risiscommons.png"/>
          <p:cNvPicPr>
            <a:picLocks noChangeAspect="1"/>
          </p:cNvPicPr>
          <p:nvPr/>
        </p:nvPicPr>
        <p:blipFill>
          <a:blip r:embed="rId7"/>
          <a:stretch>
            <a:fillRect/>
          </a:stretch>
        </p:blipFill>
        <p:spPr>
          <a:xfrm>
            <a:off x="483315" y="4222566"/>
            <a:ext cx="3174285" cy="1903597"/>
          </a:xfrm>
          <a:prstGeom prst="rect">
            <a:avLst/>
          </a:prstGeom>
        </p:spPr>
      </p:pic>
      <p:sp>
        <p:nvSpPr>
          <p:cNvPr id="16" name="Line Callout 2 (Accent Bar) 15"/>
          <p:cNvSpPr/>
          <p:nvPr/>
        </p:nvSpPr>
        <p:spPr>
          <a:xfrm flipH="1">
            <a:off x="990600" y="4222566"/>
            <a:ext cx="2667000" cy="952500"/>
          </a:xfrm>
          <a:prstGeom prst="accentCallout2">
            <a:avLst>
              <a:gd name="adj1" fmla="val 18750"/>
              <a:gd name="adj2" fmla="val -8333"/>
              <a:gd name="adj3" fmla="val 18750"/>
              <a:gd name="adj4" fmla="val -16667"/>
              <a:gd name="adj5" fmla="val 87095"/>
              <a:gd name="adj6" fmla="val -54170"/>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500"/>
                                        <p:tgtEl>
                                          <p:spTgt spid="8">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build="p"/>
      <p:bldP spid="16" grpId="0"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ounded Rectangle 8"/>
          <p:cNvSpPr/>
          <p:nvPr/>
        </p:nvSpPr>
        <p:spPr>
          <a:xfrm>
            <a:off x="4724400" y="1219200"/>
            <a:ext cx="3962400" cy="4906963"/>
          </a:xfrm>
          <a:prstGeom prst="roundRect">
            <a:avLst/>
          </a:prstGeom>
          <a:solidFill>
            <a:schemeClr val="accent3">
              <a:alpha val="25000"/>
            </a:schemeClr>
          </a:solidFill>
          <a:ln>
            <a:solidFill>
              <a:schemeClr val="accent3">
                <a:shade val="50000"/>
                <a:alpha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ounded Rectangle 7"/>
          <p:cNvSpPr/>
          <p:nvPr/>
        </p:nvSpPr>
        <p:spPr>
          <a:xfrm>
            <a:off x="457200" y="1219200"/>
            <a:ext cx="3962400" cy="4906963"/>
          </a:xfrm>
          <a:prstGeom prst="roundRect">
            <a:avLst/>
          </a:prstGeom>
          <a:solidFill>
            <a:schemeClr val="accent3">
              <a:alpha val="25000"/>
            </a:schemeClr>
          </a:solidFill>
          <a:ln>
            <a:solidFill>
              <a:schemeClr val="accent3">
                <a:shade val="50000"/>
                <a:alpha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a:bodyPr>
          <a:lstStyle/>
          <a:p>
            <a:r>
              <a:rPr lang="en-US" dirty="0" smtClean="0"/>
              <a:t>Initial Humanitarian Response</a:t>
            </a:r>
            <a:endParaRPr lang="en-US" dirty="0"/>
          </a:p>
        </p:txBody>
      </p:sp>
      <p:sp>
        <p:nvSpPr>
          <p:cNvPr id="5" name="Content Placeholder 3"/>
          <p:cNvSpPr txBox="1">
            <a:spLocks/>
          </p:cNvSpPr>
          <p:nvPr/>
        </p:nvSpPr>
        <p:spPr>
          <a:xfrm>
            <a:off x="4724400" y="2209800"/>
            <a:ext cx="3962400" cy="3916363"/>
          </a:xfrm>
          <a:prstGeom prst="rect">
            <a:avLst/>
          </a:prstGeom>
        </p:spPr>
        <p:txBody>
          <a:bodyPr vert="horz" lIns="91440" tIns="45720" rIns="91440" bIns="45720" rtlCol="0">
            <a:normAutofit fontScale="9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ICT </a:t>
            </a:r>
            <a:r>
              <a:rPr lang="en-US" sz="3200" dirty="0" smtClean="0"/>
              <a:t>support of communication hubs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Free</a:t>
            </a:r>
            <a:r>
              <a:rPr kumimoji="0" lang="en-US" sz="3200" b="0" i="0" u="none" strike="noStrike" kern="1200" cap="none" spc="0" normalizeH="0" noProof="0" dirty="0" smtClean="0">
                <a:ln>
                  <a:noFill/>
                </a:ln>
                <a:solidFill>
                  <a:schemeClr val="tx1"/>
                </a:solidFill>
                <a:effectLst/>
                <a:uLnTx/>
                <a:uFillTx/>
                <a:latin typeface="+mn-lt"/>
                <a:ea typeface="+mn-ea"/>
                <a:cs typeface="+mn-cs"/>
              </a:rPr>
              <a:t> calling services for </a:t>
            </a:r>
            <a:r>
              <a:rPr lang="en-US" sz="3200" dirty="0" smtClean="0"/>
              <a:t>affected communities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Work</a:t>
            </a:r>
            <a:r>
              <a:rPr kumimoji="0" lang="en-US" sz="3200" b="0" i="0" u="none" strike="noStrike" kern="1200" cap="none" spc="0" normalizeH="0" noProof="0" dirty="0" smtClean="0">
                <a:ln>
                  <a:noFill/>
                </a:ln>
                <a:solidFill>
                  <a:schemeClr val="tx1"/>
                </a:solidFill>
                <a:effectLst/>
                <a:uLnTx/>
                <a:uFillTx/>
                <a:latin typeface="+mn-lt"/>
                <a:ea typeface="+mn-ea"/>
                <a:cs typeface="+mn-cs"/>
              </a:rPr>
              <a:t> with Emergency Telecommunication Cluster on assessments</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TextBox 5"/>
          <p:cNvSpPr txBox="1"/>
          <p:nvPr/>
        </p:nvSpPr>
        <p:spPr>
          <a:xfrm>
            <a:off x="457200" y="1378803"/>
            <a:ext cx="3962400" cy="830997"/>
          </a:xfrm>
          <a:prstGeom prst="rect">
            <a:avLst/>
          </a:prstGeom>
          <a:noFill/>
        </p:spPr>
        <p:txBody>
          <a:bodyPr wrap="square" rtlCol="0">
            <a:spAutoFit/>
          </a:bodyPr>
          <a:lstStyle/>
          <a:p>
            <a:pPr algn="ctr"/>
            <a:r>
              <a:rPr lang="en-US" sz="2400" b="1" dirty="0" smtClean="0"/>
              <a:t>International Humanitarian Partnership</a:t>
            </a:r>
            <a:endParaRPr lang="en-US" sz="2400" b="1" dirty="0"/>
          </a:p>
        </p:txBody>
      </p:sp>
      <p:sp>
        <p:nvSpPr>
          <p:cNvPr id="7" name="TextBox 6"/>
          <p:cNvSpPr txBox="1"/>
          <p:nvPr/>
        </p:nvSpPr>
        <p:spPr>
          <a:xfrm>
            <a:off x="4724400" y="1531203"/>
            <a:ext cx="3962400" cy="461665"/>
          </a:xfrm>
          <a:prstGeom prst="rect">
            <a:avLst/>
          </a:prstGeom>
          <a:noFill/>
        </p:spPr>
        <p:txBody>
          <a:bodyPr wrap="square" rtlCol="0">
            <a:spAutoFit/>
          </a:bodyPr>
          <a:lstStyle/>
          <a:p>
            <a:pPr algn="ctr"/>
            <a:r>
              <a:rPr lang="en-US" sz="2400" b="1" dirty="0" err="1"/>
              <a:t>Telécoms</a:t>
            </a:r>
            <a:r>
              <a:rPr lang="en-US" sz="2400" b="1" dirty="0"/>
              <a:t> Sans </a:t>
            </a:r>
            <a:r>
              <a:rPr lang="en-US" sz="2400" b="1" dirty="0" err="1"/>
              <a:t>Frontiéres</a:t>
            </a:r>
            <a:r>
              <a:rPr lang="en-US" sz="2400" b="1" dirty="0"/>
              <a:t> </a:t>
            </a:r>
          </a:p>
        </p:txBody>
      </p:sp>
      <p:sp>
        <p:nvSpPr>
          <p:cNvPr id="10" name="Content Placeholder 3"/>
          <p:cNvSpPr txBox="1">
            <a:spLocks/>
          </p:cNvSpPr>
          <p:nvPr/>
        </p:nvSpPr>
        <p:spPr>
          <a:xfrm>
            <a:off x="457200" y="2209800"/>
            <a:ext cx="3962400" cy="3916363"/>
          </a:xfrm>
          <a:prstGeom prst="rect">
            <a:avLst/>
          </a:prstGeom>
        </p:spPr>
        <p:txBody>
          <a:bodyPr vert="horz" lIns="91440" tIns="45720" rIns="91440" bIns="45720" rtlCol="0">
            <a:normAutofit fontScale="9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Support UN OCHA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3200" noProof="0" dirty="0" smtClean="0"/>
              <a:t>Module: laptop, GPS, digital camera, satellite phone, with tech specialist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dirty="0" smtClean="0">
                <a:ln>
                  <a:noFill/>
                </a:ln>
                <a:solidFill>
                  <a:schemeClr val="tx1"/>
                </a:solidFill>
                <a:effectLst/>
                <a:uLnTx/>
                <a:uFillTx/>
                <a:latin typeface="+mn-lt"/>
                <a:ea typeface="+mn-ea"/>
                <a:cs typeface="+mn-cs"/>
              </a:rPr>
              <a:t>Establish basic communication, allow operation without</a:t>
            </a:r>
            <a:r>
              <a:rPr kumimoji="0" lang="en-US" sz="3200" b="0" i="0" u="none" strike="noStrike" kern="1200" cap="none" spc="0" normalizeH="0" dirty="0" smtClean="0">
                <a:ln>
                  <a:noFill/>
                </a:ln>
                <a:solidFill>
                  <a:schemeClr val="tx1"/>
                </a:solidFill>
                <a:effectLst/>
                <a:uLnTx/>
                <a:uFillTx/>
                <a:latin typeface="+mn-lt"/>
                <a:ea typeface="+mn-ea"/>
                <a:cs typeface="+mn-cs"/>
              </a:rPr>
              <a:t> office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r"/>
            <a:r>
              <a:rPr lang="en-US" dirty="0" smtClean="0"/>
              <a:t>Emergency Telecommunication Cluster</a:t>
            </a:r>
            <a:endParaRPr lang="en-US" dirty="0"/>
          </a:p>
        </p:txBody>
      </p:sp>
      <p:sp>
        <p:nvSpPr>
          <p:cNvPr id="4" name="Content Placeholder 3"/>
          <p:cNvSpPr>
            <a:spLocks noGrp="1"/>
          </p:cNvSpPr>
          <p:nvPr>
            <p:ph sz="half" idx="2"/>
          </p:nvPr>
        </p:nvSpPr>
        <p:spPr>
          <a:xfrm>
            <a:off x="4648200" y="1265237"/>
            <a:ext cx="4114800" cy="4449763"/>
          </a:xfrm>
        </p:spPr>
        <p:txBody>
          <a:bodyPr>
            <a:noAutofit/>
          </a:bodyPr>
          <a:lstStyle/>
          <a:p>
            <a:r>
              <a:rPr lang="en-US" sz="2700" dirty="0" smtClean="0"/>
              <a:t>Worked with local ICT working group to assess situation &amp; define project plan</a:t>
            </a:r>
          </a:p>
          <a:p>
            <a:r>
              <a:rPr lang="en-US" sz="2700" dirty="0" smtClean="0"/>
              <a:t>Spread data communication services</a:t>
            </a:r>
          </a:p>
          <a:p>
            <a:r>
              <a:rPr lang="en-US" sz="2700" dirty="0" smtClean="0"/>
              <a:t>Coordinate with </a:t>
            </a:r>
            <a:r>
              <a:rPr lang="en-US" sz="2700" dirty="0" err="1" smtClean="0"/>
              <a:t>gov’t</a:t>
            </a:r>
            <a:endParaRPr lang="en-US" sz="2700" dirty="0" smtClean="0"/>
          </a:p>
          <a:p>
            <a:r>
              <a:rPr lang="en-US" sz="2700" dirty="0" smtClean="0"/>
              <a:t>Train staff</a:t>
            </a:r>
          </a:p>
          <a:p>
            <a:r>
              <a:rPr lang="en-US" sz="2700" dirty="0" smtClean="0"/>
              <a:t>Dedicated ETC coordinator</a:t>
            </a:r>
            <a:endParaRPr lang="en-US" sz="2700" dirty="0"/>
          </a:p>
        </p:txBody>
      </p:sp>
      <p:sp>
        <p:nvSpPr>
          <p:cNvPr id="5" name="TextBox 4"/>
          <p:cNvSpPr txBox="1"/>
          <p:nvPr/>
        </p:nvSpPr>
        <p:spPr>
          <a:xfrm>
            <a:off x="457200" y="1143000"/>
            <a:ext cx="3505200" cy="584776"/>
          </a:xfrm>
          <a:prstGeom prst="rect">
            <a:avLst/>
          </a:prstGeom>
          <a:noFill/>
        </p:spPr>
        <p:txBody>
          <a:bodyPr wrap="square" rtlCol="0">
            <a:spAutoFit/>
          </a:bodyPr>
          <a:lstStyle/>
          <a:p>
            <a:r>
              <a:rPr lang="en-US" sz="3200" b="1" dirty="0" smtClean="0">
                <a:solidFill>
                  <a:schemeClr val="accent6"/>
                </a:solidFill>
              </a:rPr>
              <a:t>$230,000</a:t>
            </a:r>
            <a:endParaRPr lang="en-US" sz="3200" b="1" dirty="0">
              <a:solidFill>
                <a:schemeClr val="accent6"/>
              </a:solidFill>
            </a:endParaRPr>
          </a:p>
        </p:txBody>
      </p:sp>
      <p:sp>
        <p:nvSpPr>
          <p:cNvPr id="6" name="TextBox 5"/>
          <p:cNvSpPr txBox="1"/>
          <p:nvPr/>
        </p:nvSpPr>
        <p:spPr>
          <a:xfrm>
            <a:off x="457200" y="1676400"/>
            <a:ext cx="4114800" cy="1200329"/>
          </a:xfrm>
          <a:prstGeom prst="rect">
            <a:avLst/>
          </a:prstGeom>
          <a:noFill/>
        </p:spPr>
        <p:txBody>
          <a:bodyPr wrap="square" rtlCol="0">
            <a:spAutoFit/>
          </a:bodyPr>
          <a:lstStyle/>
          <a:p>
            <a:r>
              <a:rPr lang="en-US" dirty="0">
                <a:solidFill>
                  <a:srgbClr val="F79646"/>
                </a:solidFill>
              </a:rPr>
              <a:t>amount of USD given to World Food </a:t>
            </a:r>
            <a:r>
              <a:rPr lang="en-US" dirty="0" err="1">
                <a:solidFill>
                  <a:srgbClr val="F79646"/>
                </a:solidFill>
              </a:rPr>
              <a:t>Programme’s</a:t>
            </a:r>
            <a:r>
              <a:rPr lang="en-US" dirty="0">
                <a:solidFill>
                  <a:srgbClr val="F79646"/>
                </a:solidFill>
              </a:rPr>
              <a:t> ETC project, which was just 46% of their data communication provision appeal</a:t>
            </a:r>
          </a:p>
        </p:txBody>
      </p:sp>
      <p:sp>
        <p:nvSpPr>
          <p:cNvPr id="7" name="Rounded Rectangle 6"/>
          <p:cNvSpPr/>
          <p:nvPr/>
        </p:nvSpPr>
        <p:spPr>
          <a:xfrm>
            <a:off x="228600" y="3048000"/>
            <a:ext cx="4283529" cy="3124200"/>
          </a:xfrm>
          <a:prstGeom prst="roundRect">
            <a:avLst/>
          </a:prstGeom>
          <a:blipFill rotWithShape="1">
            <a:blip r:embed="rId3"/>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2">
            <a:alphaModFix amt="59000"/>
          </a:blip>
          <a:stretch>
            <a:fillRect/>
          </a:stretch>
        </a:blipFill>
        <a:effectLst/>
      </p:bgPr>
    </p:bg>
    <p:spTree>
      <p:nvGrpSpPr>
        <p:cNvPr id="1" name=""/>
        <p:cNvGrpSpPr/>
        <p:nvPr/>
      </p:nvGrpSpPr>
      <p:grpSpPr>
        <a:xfrm>
          <a:off x="0" y="0"/>
          <a:ext cx="0" cy="0"/>
          <a:chOff x="0" y="0"/>
          <a:chExt cx="0" cy="0"/>
        </a:xfrm>
      </p:grpSpPr>
      <p:sp>
        <p:nvSpPr>
          <p:cNvPr id="10" name="Rounded Rectangle 9"/>
          <p:cNvSpPr/>
          <p:nvPr/>
        </p:nvSpPr>
        <p:spPr>
          <a:xfrm>
            <a:off x="4038600" y="228600"/>
            <a:ext cx="4876800" cy="4495801"/>
          </a:xfrm>
          <a:prstGeom prst="round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idx="4294967295"/>
          </p:nvPr>
        </p:nvSpPr>
        <p:spPr>
          <a:xfrm>
            <a:off x="4114800" y="457200"/>
            <a:ext cx="5029200" cy="4953000"/>
          </a:xfrm>
        </p:spPr>
        <p:txBody>
          <a:bodyPr>
            <a:normAutofit/>
          </a:bodyPr>
          <a:lstStyle/>
          <a:p>
            <a:pPr lvl="0">
              <a:defRPr/>
            </a:pPr>
            <a:r>
              <a:rPr lang="en-US" dirty="0"/>
              <a:t>Study Approach</a:t>
            </a:r>
          </a:p>
          <a:p>
            <a:pPr lvl="0">
              <a:defRPr/>
            </a:pPr>
            <a:r>
              <a:rPr lang="en-US" dirty="0"/>
              <a:t>Background</a:t>
            </a:r>
          </a:p>
          <a:p>
            <a:pPr lvl="0">
              <a:defRPr/>
            </a:pPr>
            <a:r>
              <a:rPr lang="en-US" dirty="0"/>
              <a:t>The Humanitarian Response</a:t>
            </a:r>
          </a:p>
          <a:p>
            <a:pPr lvl="0">
              <a:defRPr/>
            </a:pPr>
            <a:r>
              <a:rPr lang="en-US" dirty="0"/>
              <a:t>The Role of Technology</a:t>
            </a:r>
          </a:p>
          <a:p>
            <a:pPr lvl="0">
              <a:defRPr/>
            </a:pPr>
            <a:r>
              <a:rPr lang="en-US" dirty="0"/>
              <a:t>The Role of Information Management</a:t>
            </a:r>
          </a:p>
          <a:p>
            <a:endParaRPr lang="en-US" dirty="0"/>
          </a:p>
        </p:txBody>
      </p:sp>
      <p:sp>
        <p:nvSpPr>
          <p:cNvPr id="7" name="Rounded Rectangle 6"/>
          <p:cNvSpPr/>
          <p:nvPr/>
        </p:nvSpPr>
        <p:spPr>
          <a:xfrm>
            <a:off x="-457200" y="5105400"/>
            <a:ext cx="6477000" cy="1143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itle 2"/>
          <p:cNvSpPr txBox="1">
            <a:spLocks/>
          </p:cNvSpPr>
          <p:nvPr/>
        </p:nvSpPr>
        <p:spPr>
          <a:xfrm>
            <a:off x="76200" y="5029200"/>
            <a:ext cx="5486400" cy="1143000"/>
          </a:xfrm>
          <a:prstGeom prst="rect">
            <a:avLst/>
          </a:prstGeom>
        </p:spPr>
        <p:txBody>
          <a:bodyPr vert="horz" lIns="91440" tIns="45720" rIns="91440" bIns="45720" rtlCol="0" anchor="ctr">
            <a:norm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0000"/>
                </a:solidFill>
                <a:effectLst/>
                <a:uLnTx/>
                <a:uFillTx/>
                <a:latin typeface="+mj-lt"/>
                <a:ea typeface="+mj-ea"/>
                <a:cs typeface="+mj-cs"/>
              </a:rPr>
              <a:t>What We Will Look At</a:t>
            </a:r>
          </a:p>
        </p:txBody>
      </p:sp>
      <p:sp>
        <p:nvSpPr>
          <p:cNvPr id="9" name="Content Placeholder 3"/>
          <p:cNvSpPr txBox="1">
            <a:spLocks/>
          </p:cNvSpPr>
          <p:nvPr/>
        </p:nvSpPr>
        <p:spPr>
          <a:xfrm>
            <a:off x="457200" y="1600201"/>
            <a:ext cx="8229600" cy="327660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NetHope</a:t>
            </a:r>
            <a:r>
              <a:rPr lang="en-US" dirty="0" smtClean="0"/>
              <a:t> Response</a:t>
            </a:r>
            <a:endParaRPr lang="en-US" dirty="0"/>
          </a:p>
        </p:txBody>
      </p:sp>
      <p:sp>
        <p:nvSpPr>
          <p:cNvPr id="4" name="Content Placeholder 3"/>
          <p:cNvSpPr>
            <a:spLocks noGrp="1"/>
          </p:cNvSpPr>
          <p:nvPr>
            <p:ph idx="1"/>
          </p:nvPr>
        </p:nvSpPr>
        <p:spPr>
          <a:xfrm>
            <a:off x="457200" y="1600200"/>
            <a:ext cx="4191000" cy="4525963"/>
          </a:xfrm>
        </p:spPr>
        <p:txBody>
          <a:bodyPr>
            <a:normAutofit fontScale="85000" lnSpcReduction="10000"/>
          </a:bodyPr>
          <a:lstStyle/>
          <a:p>
            <a:r>
              <a:rPr lang="en-US" dirty="0" smtClean="0"/>
              <a:t>Global Emergency Response Working Group activated in late July</a:t>
            </a:r>
          </a:p>
          <a:p>
            <a:r>
              <a:rPr lang="en-US" dirty="0" smtClean="0"/>
              <a:t>15 member orgs</a:t>
            </a:r>
          </a:p>
          <a:p>
            <a:r>
              <a:rPr lang="en-US" dirty="0" smtClean="0"/>
              <a:t>Info gathered: ETC briefings, </a:t>
            </a:r>
            <a:r>
              <a:rPr lang="en-US" dirty="0" err="1" smtClean="0"/>
              <a:t>NetHope</a:t>
            </a:r>
            <a:r>
              <a:rPr lang="en-US" dirty="0" smtClean="0"/>
              <a:t> member org HQ, </a:t>
            </a:r>
            <a:r>
              <a:rPr lang="en-US" dirty="0" err="1" smtClean="0"/>
              <a:t>NetHope</a:t>
            </a:r>
            <a:r>
              <a:rPr lang="en-US" dirty="0" smtClean="0"/>
              <a:t> Pakistan Chapter</a:t>
            </a:r>
          </a:p>
          <a:p>
            <a:r>
              <a:rPr lang="en-US" dirty="0" smtClean="0"/>
              <a:t>Delivered $250,000 in equipment</a:t>
            </a:r>
          </a:p>
        </p:txBody>
      </p:sp>
      <p:sp>
        <p:nvSpPr>
          <p:cNvPr id="5" name="Rounded Rectangle 4"/>
          <p:cNvSpPr/>
          <p:nvPr/>
        </p:nvSpPr>
        <p:spPr>
          <a:xfrm>
            <a:off x="4800600" y="1600200"/>
            <a:ext cx="3886200" cy="4525963"/>
          </a:xfrm>
          <a:prstGeom prst="roundRect">
            <a:avLst/>
          </a:prstGeom>
          <a:blipFill rotWithShape="1">
            <a:blip r:embed="rId2"/>
            <a:stretch>
              <a:fillRect/>
            </a:stretch>
          </a:blipFill>
          <a:ln>
            <a:solidFill>
              <a:schemeClr val="accent3"/>
            </a:solidFill>
          </a:ln>
          <a:effectLst>
            <a:outerShdw blurRad="40000" dist="23000" dir="5400000" rotWithShape="0">
              <a:schemeClr val="accent3">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Volunteer Efforts</a:t>
            </a:r>
            <a:endParaRPr lang="en-US" dirty="0"/>
          </a:p>
        </p:txBody>
      </p:sp>
      <p:sp>
        <p:nvSpPr>
          <p:cNvPr id="9" name="Rounded Rectangle 8"/>
          <p:cNvSpPr/>
          <p:nvPr/>
        </p:nvSpPr>
        <p:spPr>
          <a:xfrm>
            <a:off x="212270" y="1295400"/>
            <a:ext cx="4283529" cy="2514600"/>
          </a:xfrm>
          <a:prstGeom prst="roundRect">
            <a:avLst/>
          </a:prstGeom>
          <a:blipFill rotWithShape="1">
            <a:blip r:embed="rId3"/>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ounded Rectangle 9"/>
          <p:cNvSpPr/>
          <p:nvPr/>
        </p:nvSpPr>
        <p:spPr>
          <a:xfrm>
            <a:off x="1447800" y="3505200"/>
            <a:ext cx="4283529" cy="2514600"/>
          </a:xfrm>
          <a:prstGeom prst="roundRect">
            <a:avLst/>
          </a:prstGeom>
          <a:blipFill rotWithShape="1">
            <a:blip r:embed="rId4"/>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ounded Rectangle 10"/>
          <p:cNvSpPr/>
          <p:nvPr/>
        </p:nvSpPr>
        <p:spPr>
          <a:xfrm>
            <a:off x="4403271" y="1752600"/>
            <a:ext cx="4283529" cy="2514600"/>
          </a:xfrm>
          <a:prstGeom prst="roundRect">
            <a:avLst/>
          </a:prstGeom>
          <a:blipFill rotWithShape="1">
            <a:blip r:embed="rId5"/>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en-US" dirty="0" smtClean="0"/>
              <a:t>Private Sector Support</a:t>
            </a:r>
            <a:endParaRPr lang="en-US" dirty="0"/>
          </a:p>
        </p:txBody>
      </p:sp>
      <p:sp>
        <p:nvSpPr>
          <p:cNvPr id="4" name="Content Placeholder 3"/>
          <p:cNvSpPr>
            <a:spLocks noGrp="1"/>
          </p:cNvSpPr>
          <p:nvPr>
            <p:ph sz="half" idx="2"/>
          </p:nvPr>
        </p:nvSpPr>
        <p:spPr>
          <a:xfrm>
            <a:off x="2362200" y="1347355"/>
            <a:ext cx="3831308" cy="2157846"/>
          </a:xfrm>
        </p:spPr>
        <p:txBody>
          <a:bodyPr/>
          <a:lstStyle/>
          <a:p>
            <a:r>
              <a:rPr lang="en-US" dirty="0" smtClean="0"/>
              <a:t>Person Finder tool</a:t>
            </a:r>
          </a:p>
          <a:p>
            <a:r>
              <a:rPr lang="en-US" dirty="0" smtClean="0"/>
              <a:t>Resource Finder</a:t>
            </a:r>
          </a:p>
          <a:p>
            <a:r>
              <a:rPr lang="en-US" dirty="0" smtClean="0"/>
              <a:t>Sharing with UNOSAT places &amp; roads from </a:t>
            </a:r>
            <a:r>
              <a:rPr lang="en-US" dirty="0" err="1" smtClean="0"/>
              <a:t>MapMaker</a:t>
            </a:r>
            <a:r>
              <a:rPr lang="en-US" dirty="0" smtClean="0"/>
              <a:t> community</a:t>
            </a:r>
            <a:endParaRPr lang="en-US" dirty="0"/>
          </a:p>
        </p:txBody>
      </p:sp>
      <p:pic>
        <p:nvPicPr>
          <p:cNvPr id="5" name="Picture 4" descr="logo3w.png"/>
          <p:cNvPicPr>
            <a:picLocks noChangeAspect="1"/>
          </p:cNvPicPr>
          <p:nvPr/>
        </p:nvPicPr>
        <p:blipFill>
          <a:blip r:embed="rId3"/>
          <a:stretch>
            <a:fillRect/>
          </a:stretch>
        </p:blipFill>
        <p:spPr>
          <a:xfrm>
            <a:off x="304800" y="1447800"/>
            <a:ext cx="1905000" cy="658091"/>
          </a:xfrm>
          <a:prstGeom prst="rect">
            <a:avLst/>
          </a:prstGeom>
        </p:spPr>
      </p:pic>
      <p:sp>
        <p:nvSpPr>
          <p:cNvPr id="8" name="Content Placeholder 3"/>
          <p:cNvSpPr txBox="1">
            <a:spLocks/>
          </p:cNvSpPr>
          <p:nvPr/>
        </p:nvSpPr>
        <p:spPr>
          <a:xfrm>
            <a:off x="2362200" y="3709554"/>
            <a:ext cx="3831308" cy="2157846"/>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Donated $5</a:t>
            </a:r>
            <a:r>
              <a:rPr kumimoji="0" lang="en-US" sz="2400" b="0" i="0" u="none" strike="noStrike" kern="1200" cap="none" spc="0" normalizeH="0" noProof="0" dirty="0" smtClean="0">
                <a:ln>
                  <a:noFill/>
                </a:ln>
                <a:solidFill>
                  <a:schemeClr val="tx1"/>
                </a:solidFill>
                <a:effectLst/>
                <a:uLnTx/>
                <a:uFillTx/>
                <a:latin typeface="+mn-lt"/>
                <a:ea typeface="+mn-ea"/>
                <a:cs typeface="+mn-cs"/>
              </a:rPr>
              <a:t> M in cash, software, tech assistance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baseline="0" dirty="0" smtClean="0"/>
              <a:t>Eagle4</a:t>
            </a:r>
            <a:r>
              <a:rPr lang="en-US" sz="2400" dirty="0" smtClean="0"/>
              <a:t>Pakistan with </a:t>
            </a:r>
            <a:r>
              <a:rPr lang="en-US" sz="2400" dirty="0" err="1" smtClean="0"/>
              <a:t>Geodan</a:t>
            </a:r>
            <a:r>
              <a:rPr lang="en-US" sz="2400" dirty="0" smtClean="0"/>
              <a:t> &amp; ESRI Netherlands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9" name="Picture 8" descr="resourcefinder.png"/>
          <p:cNvPicPr>
            <a:picLocks noChangeAspect="1"/>
          </p:cNvPicPr>
          <p:nvPr/>
        </p:nvPicPr>
        <p:blipFill>
          <a:blip r:embed="rId4"/>
          <a:stretch>
            <a:fillRect/>
          </a:stretch>
        </p:blipFill>
        <p:spPr>
          <a:xfrm>
            <a:off x="6422108" y="1524000"/>
            <a:ext cx="2493292" cy="1495597"/>
          </a:xfrm>
          <a:prstGeom prst="rect">
            <a:avLst/>
          </a:prstGeom>
        </p:spPr>
      </p:pic>
      <p:sp>
        <p:nvSpPr>
          <p:cNvPr id="10" name="Line Callout 2 (Accent Bar) 9"/>
          <p:cNvSpPr/>
          <p:nvPr/>
        </p:nvSpPr>
        <p:spPr>
          <a:xfrm>
            <a:off x="6422108" y="1434292"/>
            <a:ext cx="1905000" cy="1669865"/>
          </a:xfrm>
          <a:prstGeom prst="accentCallout2">
            <a:avLst>
              <a:gd name="adj1" fmla="val 18750"/>
              <a:gd name="adj2" fmla="val -8333"/>
              <a:gd name="adj3" fmla="val 18750"/>
              <a:gd name="adj4" fmla="val -16667"/>
              <a:gd name="adj5" fmla="val 35236"/>
              <a:gd name="adj6" fmla="val -61240"/>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ounded Rectangle 10"/>
          <p:cNvSpPr/>
          <p:nvPr/>
        </p:nvSpPr>
        <p:spPr>
          <a:xfrm>
            <a:off x="6422108" y="3276600"/>
            <a:ext cx="2493292" cy="2903748"/>
          </a:xfrm>
          <a:prstGeom prst="roundRect">
            <a:avLst/>
          </a:prstGeom>
          <a:blipFill rotWithShape="1">
            <a:blip r:embed="rId5"/>
            <a:stretch>
              <a:fillRect/>
            </a:stretch>
          </a:blipFill>
          <a:ln>
            <a:solidFill>
              <a:schemeClr val="accent3"/>
            </a:solidFill>
          </a:ln>
          <a:effectLst>
            <a:outerShdw blurRad="40000" dist="23000" dir="5400000" rotWithShape="0">
              <a:schemeClr val="accent3">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ine Callout 2 (Accent Bar) 11"/>
          <p:cNvSpPr/>
          <p:nvPr/>
        </p:nvSpPr>
        <p:spPr>
          <a:xfrm>
            <a:off x="6477000" y="3276601"/>
            <a:ext cx="1905000" cy="2903748"/>
          </a:xfrm>
          <a:prstGeom prst="accentCallout2">
            <a:avLst>
              <a:gd name="adj1" fmla="val 51223"/>
              <a:gd name="adj2" fmla="val -11363"/>
              <a:gd name="adj3" fmla="val 52549"/>
              <a:gd name="adj4" fmla="val -20707"/>
              <a:gd name="adj5" fmla="val 61082"/>
              <a:gd name="adj6" fmla="val -48110"/>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3" name="Picture 12" descr="Microsoft_Logo copy.eps"/>
          <p:cNvPicPr>
            <a:picLocks noChangeAspect="1"/>
          </p:cNvPicPr>
          <p:nvPr/>
        </p:nvPicPr>
        <mc:AlternateContent>
          <mc:Choice xmlns:ma="http://schemas.microsoft.com/office/mac/drawingml/2008/main" Requires="ma">
            <p:blipFill>
              <a:blip r:embed="rId6"/>
              <a:stretch>
                <a:fillRect/>
              </a:stretch>
            </p:blipFill>
          </mc:Choice>
          <mc:Fallback>
            <p:blipFill>
              <a:blip r:embed="rId7"/>
              <a:stretch>
                <a:fillRect/>
              </a:stretch>
            </p:blipFill>
          </mc:Fallback>
        </mc:AlternateContent>
        <p:spPr>
          <a:xfrm>
            <a:off x="152400" y="3657600"/>
            <a:ext cx="2600770" cy="838200"/>
          </a:xfrm>
          <a:prstGeom prst="rect">
            <a:avLst/>
          </a:prstGeom>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10" grpId="0" animBg="1"/>
      <p:bldP spid="11" grpId="0" animBg="1"/>
      <p:bldP spid="12" grpId="1" animBg="1"/>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Placeholder 2" descr="childphone-hira.jpg"/>
          <p:cNvPicPr>
            <a:picLocks noGrp="1" noChangeAspect="1"/>
          </p:cNvPicPr>
          <p:nvPr>
            <p:ph type="pic" sz="quarter" idx="11"/>
          </p:nvPr>
        </p:nvPicPr>
        <p:blipFill>
          <a:blip r:embed="rId3"/>
          <a:srcRect l="-49144" r="-49144"/>
          <a:stretch>
            <a:fillRect/>
          </a:stretch>
        </p:blipFill>
        <p:spPr>
          <a:xfrm>
            <a:off x="-762000" y="-1295400"/>
            <a:ext cx="12528468" cy="9457765"/>
          </a:xfrm>
        </p:spPr>
      </p:pic>
      <p:sp>
        <p:nvSpPr>
          <p:cNvPr id="4" name="Rounded Rectangle 3"/>
          <p:cNvSpPr/>
          <p:nvPr/>
        </p:nvSpPr>
        <p:spPr>
          <a:xfrm>
            <a:off x="-2057400" y="4343400"/>
            <a:ext cx="111252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Vertical Text Placeholder 1"/>
          <p:cNvSpPr txBox="1">
            <a:spLocks/>
          </p:cNvSpPr>
          <p:nvPr/>
        </p:nvSpPr>
        <p:spPr>
          <a:xfrm>
            <a:off x="0" y="4419600"/>
            <a:ext cx="9144000" cy="1139825"/>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z="4400" dirty="0" smtClean="0"/>
              <a:t>The Role of Information Management</a:t>
            </a:r>
            <a:endParaRPr kumimoji="0" lang="en-US" sz="4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spd="med">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Information Sharing</a:t>
            </a:r>
            <a:endParaRPr lang="en-US" dirty="0"/>
          </a:p>
        </p:txBody>
      </p:sp>
      <p:sp>
        <p:nvSpPr>
          <p:cNvPr id="4" name="Rounded Rectangle 3"/>
          <p:cNvSpPr/>
          <p:nvPr/>
        </p:nvSpPr>
        <p:spPr>
          <a:xfrm>
            <a:off x="4800600" y="2667000"/>
            <a:ext cx="4131128" cy="3459163"/>
          </a:xfrm>
          <a:prstGeom prst="roundRect">
            <a:avLst/>
          </a:prstGeom>
          <a:blipFill rotWithShape="1">
            <a:blip r:embed="rId2"/>
            <a:stretch>
              <a:fillRect/>
            </a:stretch>
          </a:blipFill>
          <a:ln>
            <a:solidFill>
              <a:schemeClr val="accent3"/>
            </a:solidFill>
          </a:ln>
          <a:effectLst>
            <a:outerShdw blurRad="40000" dist="23000" dir="5400000" rotWithShape="0">
              <a:schemeClr val="accent3">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212270" y="1219200"/>
            <a:ext cx="4283529" cy="1295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ounded Rectangle 5"/>
          <p:cNvSpPr/>
          <p:nvPr/>
        </p:nvSpPr>
        <p:spPr>
          <a:xfrm>
            <a:off x="228600" y="2667000"/>
            <a:ext cx="4283529" cy="1295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ounded Rectangle 6"/>
          <p:cNvSpPr/>
          <p:nvPr/>
        </p:nvSpPr>
        <p:spPr>
          <a:xfrm>
            <a:off x="212270" y="4114799"/>
            <a:ext cx="4283529" cy="201136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ounded Rectangle 7"/>
          <p:cNvSpPr/>
          <p:nvPr/>
        </p:nvSpPr>
        <p:spPr>
          <a:xfrm>
            <a:off x="4648199" y="1219200"/>
            <a:ext cx="4283529" cy="1295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9" name="Picture 8" descr="info-shared-chart1.ai"/>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609600" y="1219200"/>
            <a:ext cx="3276600" cy="1295400"/>
          </a:xfrm>
          <a:prstGeom prst="rect">
            <a:avLst/>
          </a:prstGeom>
        </p:spPr>
      </p:pic>
      <p:pic>
        <p:nvPicPr>
          <p:cNvPr id="10" name="Picture 9" descr="info-shared-chart2.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609600" y="2764766"/>
            <a:ext cx="3281892" cy="1273834"/>
          </a:xfrm>
          <a:prstGeom prst="rect">
            <a:avLst/>
          </a:prstGeom>
        </p:spPr>
      </p:pic>
      <p:pic>
        <p:nvPicPr>
          <p:cNvPr id="11" name="Picture 10" descr="info-shared-chart3.eps"/>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457200" y="4191000"/>
            <a:ext cx="3867657" cy="1824367"/>
          </a:xfrm>
          <a:prstGeom prst="rect">
            <a:avLst/>
          </a:prstGeom>
        </p:spPr>
      </p:pic>
      <p:pic>
        <p:nvPicPr>
          <p:cNvPr id="12" name="Picture 11" descr="info-shared-chart4.eps"/>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a:off x="5105400" y="1295400"/>
            <a:ext cx="3429000" cy="1330933"/>
          </a:xfrm>
          <a:prstGeom prst="rect">
            <a:avLst/>
          </a:prstGeom>
        </p:spPr>
      </p:pic>
    </p:spTree>
  </p:cSld>
  <p:clrMapOvr>
    <a:masterClrMapping/>
  </p:clrMapOvr>
  <p:transition spd="med">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Social Media</a:t>
            </a:r>
            <a:endParaRPr lang="en-US" dirty="0"/>
          </a:p>
        </p:txBody>
      </p:sp>
      <p:sp>
        <p:nvSpPr>
          <p:cNvPr id="4" name="Rounded Rectangle 3"/>
          <p:cNvSpPr/>
          <p:nvPr/>
        </p:nvSpPr>
        <p:spPr>
          <a:xfrm>
            <a:off x="228600" y="1219200"/>
            <a:ext cx="4283529" cy="2514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TextBox 4"/>
          <p:cNvSpPr txBox="1"/>
          <p:nvPr/>
        </p:nvSpPr>
        <p:spPr>
          <a:xfrm>
            <a:off x="228601" y="1219200"/>
            <a:ext cx="4283528" cy="381000"/>
          </a:xfrm>
          <a:prstGeom prst="rect">
            <a:avLst/>
          </a:prstGeom>
          <a:noFill/>
        </p:spPr>
        <p:txBody>
          <a:bodyPr wrap="square" rtlCol="0">
            <a:spAutoFit/>
          </a:bodyPr>
          <a:lstStyle/>
          <a:p>
            <a:pPr algn="ctr"/>
            <a:r>
              <a:rPr lang="en-US" dirty="0" err="1" smtClean="0"/>
              <a:t>NetHope</a:t>
            </a:r>
            <a:r>
              <a:rPr lang="en-US" dirty="0" smtClean="0"/>
              <a:t> Member Organizations’ HQ</a:t>
            </a:r>
            <a:endParaRPr lang="en-US" dirty="0"/>
          </a:p>
        </p:txBody>
      </p:sp>
      <p:sp>
        <p:nvSpPr>
          <p:cNvPr id="6" name="Rounded Rectangle 5"/>
          <p:cNvSpPr/>
          <p:nvPr/>
        </p:nvSpPr>
        <p:spPr>
          <a:xfrm>
            <a:off x="4631871" y="1219200"/>
            <a:ext cx="4283529" cy="2514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extBox 6"/>
          <p:cNvSpPr txBox="1"/>
          <p:nvPr/>
        </p:nvSpPr>
        <p:spPr>
          <a:xfrm>
            <a:off x="4631872" y="1219200"/>
            <a:ext cx="4283528" cy="381000"/>
          </a:xfrm>
          <a:prstGeom prst="rect">
            <a:avLst/>
          </a:prstGeom>
          <a:noFill/>
        </p:spPr>
        <p:txBody>
          <a:bodyPr wrap="square" rtlCol="0">
            <a:spAutoFit/>
          </a:bodyPr>
          <a:lstStyle/>
          <a:p>
            <a:pPr algn="ctr"/>
            <a:r>
              <a:rPr lang="en-US" dirty="0" smtClean="0"/>
              <a:t>UN HQ</a:t>
            </a:r>
            <a:endParaRPr lang="en-US" dirty="0"/>
          </a:p>
        </p:txBody>
      </p:sp>
      <p:pic>
        <p:nvPicPr>
          <p:cNvPr id="8" name="Picture 7" descr="piechart-socialmediaHQ-1.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67955" y="1676400"/>
            <a:ext cx="1894245" cy="1898650"/>
          </a:xfrm>
          <a:prstGeom prst="rect">
            <a:avLst/>
          </a:prstGeom>
        </p:spPr>
      </p:pic>
      <p:pic>
        <p:nvPicPr>
          <p:cNvPr id="9" name="Picture 8" descr="piechart-socialmediaHQ-1-legend.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2499360" y="1676400"/>
            <a:ext cx="1767840" cy="1828800"/>
          </a:xfrm>
          <a:prstGeom prst="rect">
            <a:avLst/>
          </a:prstGeom>
        </p:spPr>
      </p:pic>
      <p:pic>
        <p:nvPicPr>
          <p:cNvPr id="10" name="Picture 9" descr="piechart-socialmediaHQ-2.eps"/>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4784270" y="1600200"/>
            <a:ext cx="1981200" cy="1981200"/>
          </a:xfrm>
          <a:prstGeom prst="rect">
            <a:avLst/>
          </a:prstGeom>
        </p:spPr>
      </p:pic>
      <p:pic>
        <p:nvPicPr>
          <p:cNvPr id="11" name="Picture 10" descr="piechart-socialmediaHQ-2-legend.eps"/>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a:off x="6902630" y="1752600"/>
            <a:ext cx="1767840" cy="1828800"/>
          </a:xfrm>
          <a:prstGeom prst="rect">
            <a:avLst/>
          </a:prstGeom>
        </p:spPr>
      </p:pic>
      <p:sp>
        <p:nvSpPr>
          <p:cNvPr id="13" name="Rounded Rectangle 12"/>
          <p:cNvSpPr/>
          <p:nvPr/>
        </p:nvSpPr>
        <p:spPr>
          <a:xfrm>
            <a:off x="220435" y="4114800"/>
            <a:ext cx="8694965" cy="2057400"/>
          </a:xfrm>
          <a:prstGeom prst="roundRect">
            <a:avLst/>
          </a:prstGeom>
          <a:blipFill rotWithShape="1">
            <a:blip r:embed="rId11"/>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US" dirty="0" smtClean="0"/>
              <a:t>Information Flow</a:t>
            </a:r>
            <a:endParaRPr lang="en-US" dirty="0"/>
          </a:p>
        </p:txBody>
      </p:sp>
      <p:sp>
        <p:nvSpPr>
          <p:cNvPr id="5" name="Content Placeholder 4"/>
          <p:cNvSpPr>
            <a:spLocks noGrp="1"/>
          </p:cNvSpPr>
          <p:nvPr>
            <p:ph sz="half" idx="2"/>
          </p:nvPr>
        </p:nvSpPr>
        <p:spPr>
          <a:xfrm>
            <a:off x="4572000" y="1676400"/>
            <a:ext cx="4114800" cy="4449763"/>
          </a:xfrm>
        </p:spPr>
        <p:txBody>
          <a:bodyPr/>
          <a:lstStyle/>
          <a:p>
            <a:r>
              <a:rPr lang="en-US" dirty="0" smtClean="0"/>
              <a:t>Visibility &amp; sharing of info hampered by poor cluster performance</a:t>
            </a:r>
          </a:p>
          <a:p>
            <a:r>
              <a:rPr lang="en-US" dirty="0" smtClean="0"/>
              <a:t>Lack of dedicated information management capacity</a:t>
            </a:r>
          </a:p>
          <a:p>
            <a:r>
              <a:rPr lang="en-US" dirty="0" smtClean="0"/>
              <a:t>Single-agency needs assessments </a:t>
            </a:r>
            <a:r>
              <a:rPr lang="en-US" dirty="0" err="1" smtClean="0"/>
              <a:t>vs</a:t>
            </a:r>
            <a:r>
              <a:rPr lang="en-US" dirty="0" smtClean="0"/>
              <a:t> joint assessments</a:t>
            </a:r>
          </a:p>
          <a:p>
            <a:r>
              <a:rPr lang="en-US" dirty="0" smtClean="0"/>
              <a:t>Delayed SRF (6 months)</a:t>
            </a:r>
          </a:p>
          <a:p>
            <a:endParaRPr lang="en-US" dirty="0"/>
          </a:p>
        </p:txBody>
      </p:sp>
      <p:sp>
        <p:nvSpPr>
          <p:cNvPr id="6" name="TextBox 5"/>
          <p:cNvSpPr txBox="1"/>
          <p:nvPr/>
        </p:nvSpPr>
        <p:spPr>
          <a:xfrm>
            <a:off x="457200" y="1676400"/>
            <a:ext cx="3505200" cy="584776"/>
          </a:xfrm>
          <a:prstGeom prst="rect">
            <a:avLst/>
          </a:prstGeom>
          <a:noFill/>
        </p:spPr>
        <p:txBody>
          <a:bodyPr wrap="square" rtlCol="0">
            <a:spAutoFit/>
          </a:bodyPr>
          <a:lstStyle/>
          <a:p>
            <a:r>
              <a:rPr lang="en-US" sz="3200" b="1" dirty="0" smtClean="0">
                <a:solidFill>
                  <a:schemeClr val="accent6"/>
                </a:solidFill>
              </a:rPr>
              <a:t>50+</a:t>
            </a:r>
            <a:endParaRPr lang="en-US" sz="3200" b="1" dirty="0">
              <a:solidFill>
                <a:schemeClr val="accent6"/>
              </a:solidFill>
            </a:endParaRPr>
          </a:p>
        </p:txBody>
      </p:sp>
      <p:sp>
        <p:nvSpPr>
          <p:cNvPr id="7" name="TextBox 6"/>
          <p:cNvSpPr txBox="1"/>
          <p:nvPr/>
        </p:nvSpPr>
        <p:spPr>
          <a:xfrm>
            <a:off x="457200" y="2209800"/>
            <a:ext cx="4114800" cy="1200329"/>
          </a:xfrm>
          <a:prstGeom prst="rect">
            <a:avLst/>
          </a:prstGeom>
          <a:noFill/>
        </p:spPr>
        <p:txBody>
          <a:bodyPr wrap="square" rtlCol="0">
            <a:spAutoFit/>
          </a:bodyPr>
          <a:lstStyle/>
          <a:p>
            <a:r>
              <a:rPr lang="en-US" dirty="0" smtClean="0">
                <a:solidFill>
                  <a:srgbClr val="F79646"/>
                </a:solidFill>
              </a:rPr>
              <a:t>Information management specialists were deployed to Islamabad &amp; other coordination hubs. UN said it wasn’t enough to improve capacity within UN.</a:t>
            </a:r>
            <a:endParaRPr lang="en-US" dirty="0">
              <a:solidFill>
                <a:srgbClr val="F79646"/>
              </a:solidFill>
            </a:endParaRPr>
          </a:p>
        </p:txBody>
      </p:sp>
      <p:sp>
        <p:nvSpPr>
          <p:cNvPr id="8" name="TextBox 7"/>
          <p:cNvSpPr txBox="1"/>
          <p:nvPr/>
        </p:nvSpPr>
        <p:spPr>
          <a:xfrm>
            <a:off x="457200" y="3962400"/>
            <a:ext cx="3505200" cy="584776"/>
          </a:xfrm>
          <a:prstGeom prst="rect">
            <a:avLst/>
          </a:prstGeom>
          <a:noFill/>
        </p:spPr>
        <p:txBody>
          <a:bodyPr wrap="square" rtlCol="0">
            <a:spAutoFit/>
          </a:bodyPr>
          <a:lstStyle/>
          <a:p>
            <a:r>
              <a:rPr lang="en-US" sz="3200" b="1" dirty="0" smtClean="0">
                <a:solidFill>
                  <a:schemeClr val="accent6"/>
                </a:solidFill>
              </a:rPr>
              <a:t>Large # of clusters</a:t>
            </a:r>
            <a:endParaRPr lang="en-US" sz="3200" b="1" dirty="0">
              <a:solidFill>
                <a:schemeClr val="accent6"/>
              </a:solidFill>
            </a:endParaRPr>
          </a:p>
        </p:txBody>
      </p:sp>
      <p:sp>
        <p:nvSpPr>
          <p:cNvPr id="9" name="TextBox 8"/>
          <p:cNvSpPr txBox="1"/>
          <p:nvPr/>
        </p:nvSpPr>
        <p:spPr>
          <a:xfrm>
            <a:off x="457200" y="4495800"/>
            <a:ext cx="4114800" cy="923330"/>
          </a:xfrm>
          <a:prstGeom prst="rect">
            <a:avLst/>
          </a:prstGeom>
          <a:noFill/>
        </p:spPr>
        <p:txBody>
          <a:bodyPr wrap="square" rtlCol="0">
            <a:spAutoFit/>
          </a:bodyPr>
          <a:lstStyle/>
          <a:p>
            <a:r>
              <a:rPr lang="en-US" dirty="0" smtClean="0">
                <a:solidFill>
                  <a:srgbClr val="F79646"/>
                </a:solidFill>
              </a:rPr>
              <a:t>made it critical to strengthen the information flow and enable improved gap analysis of the response</a:t>
            </a:r>
            <a:endParaRPr lang="en-US" dirty="0">
              <a:solidFill>
                <a:srgbClr val="F79646"/>
              </a:solidFill>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r"/>
            <a:r>
              <a:rPr lang="en-US" dirty="0" smtClean="0"/>
              <a:t>Sharing Information with the Affected</a:t>
            </a:r>
            <a:endParaRPr lang="en-US" dirty="0"/>
          </a:p>
        </p:txBody>
      </p:sp>
      <p:sp>
        <p:nvSpPr>
          <p:cNvPr id="4" name="Content Placeholder 3"/>
          <p:cNvSpPr>
            <a:spLocks noGrp="1"/>
          </p:cNvSpPr>
          <p:nvPr>
            <p:ph sz="half" idx="2"/>
          </p:nvPr>
        </p:nvSpPr>
        <p:spPr>
          <a:xfrm>
            <a:off x="4572000" y="1798637"/>
            <a:ext cx="4114800" cy="4449763"/>
          </a:xfrm>
        </p:spPr>
        <p:txBody>
          <a:bodyPr/>
          <a:lstStyle/>
          <a:p>
            <a:r>
              <a:rPr lang="en-US" dirty="0" smtClean="0"/>
              <a:t>Support radio stations &amp; local journalists</a:t>
            </a:r>
          </a:p>
          <a:p>
            <a:r>
              <a:rPr lang="en-US" dirty="0" smtClean="0"/>
              <a:t>No early-warning facilities to send alerts</a:t>
            </a:r>
          </a:p>
          <a:p>
            <a:r>
              <a:rPr lang="en-US" dirty="0" smtClean="0"/>
              <a:t>Improve by utilizing radio stations &amp; mobile tech (fundraise SMS, hotlines)</a:t>
            </a:r>
          </a:p>
          <a:p>
            <a:r>
              <a:rPr lang="en-US" dirty="0" smtClean="0"/>
              <a:t>Disseminate info through multiple channels</a:t>
            </a:r>
          </a:p>
          <a:p>
            <a:pPr>
              <a:buNone/>
            </a:pPr>
            <a:endParaRPr lang="en-US" dirty="0" smtClean="0"/>
          </a:p>
        </p:txBody>
      </p:sp>
      <p:sp>
        <p:nvSpPr>
          <p:cNvPr id="5" name="TextBox 4"/>
          <p:cNvSpPr txBox="1"/>
          <p:nvPr/>
        </p:nvSpPr>
        <p:spPr>
          <a:xfrm>
            <a:off x="533400" y="1752600"/>
            <a:ext cx="3657600" cy="1384995"/>
          </a:xfrm>
          <a:prstGeom prst="rect">
            <a:avLst/>
          </a:prstGeom>
          <a:noFill/>
        </p:spPr>
        <p:txBody>
          <a:bodyPr wrap="square" rtlCol="0">
            <a:spAutoFit/>
          </a:bodyPr>
          <a:lstStyle/>
          <a:p>
            <a:r>
              <a:rPr lang="en-US" sz="2800" b="1" i="1" dirty="0" smtClean="0">
                <a:solidFill>
                  <a:schemeClr val="accent6"/>
                </a:solidFill>
              </a:rPr>
              <a:t>“Floods are the most frequent and recurring natural disasters”</a:t>
            </a:r>
            <a:endParaRPr lang="en-US" sz="2800" b="1" i="1" dirty="0">
              <a:solidFill>
                <a:schemeClr val="accent6"/>
              </a:solidFill>
            </a:endParaRPr>
          </a:p>
        </p:txBody>
      </p:sp>
      <p:sp>
        <p:nvSpPr>
          <p:cNvPr id="6" name="Rounded Rectangle 5"/>
          <p:cNvSpPr/>
          <p:nvPr/>
        </p:nvSpPr>
        <p:spPr>
          <a:xfrm>
            <a:off x="457200" y="3281303"/>
            <a:ext cx="3657600" cy="2967097"/>
          </a:xfrm>
          <a:prstGeom prst="roundRect">
            <a:avLst/>
          </a:prstGeom>
          <a:blipFill rotWithShape="1">
            <a:blip r:embed="rId3"/>
            <a:stretch>
              <a:fillRect/>
            </a:stretch>
          </a:blipFill>
          <a:ln>
            <a:solidFill>
              <a:schemeClr val="accent3"/>
            </a:solidFill>
          </a:ln>
          <a:effectLst>
            <a:outerShdw blurRad="40000" dist="23000" dir="5400000" rotWithShape="0">
              <a:schemeClr val="accent3">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Placeholder 4" descr="Olav A. Saltbones:Norwegian Red Cross.jpg"/>
          <p:cNvPicPr>
            <a:picLocks noGrp="1" noChangeAspect="1"/>
          </p:cNvPicPr>
          <p:nvPr>
            <p:ph type="pic" sz="quarter" idx="11"/>
          </p:nvPr>
        </p:nvPicPr>
        <p:blipFill>
          <a:blip r:embed="rId3"/>
          <a:srcRect t="-6724" b="-6724"/>
          <a:stretch>
            <a:fillRect/>
          </a:stretch>
        </p:blipFill>
        <p:spPr/>
      </p:pic>
      <p:sp>
        <p:nvSpPr>
          <p:cNvPr id="6" name="Rounded Rectangle 5"/>
          <p:cNvSpPr/>
          <p:nvPr/>
        </p:nvSpPr>
        <p:spPr>
          <a:xfrm>
            <a:off x="-2971800" y="4343400"/>
            <a:ext cx="64008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Vertical Text Placeholder 1"/>
          <p:cNvSpPr txBox="1">
            <a:spLocks/>
          </p:cNvSpPr>
          <p:nvPr/>
        </p:nvSpPr>
        <p:spPr>
          <a:xfrm>
            <a:off x="457200" y="4419600"/>
            <a:ext cx="6477000" cy="1139825"/>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4400" b="0" i="0" u="none" strike="noStrike" kern="1200" cap="none" spc="0" normalizeH="0" baseline="0" noProof="0" dirty="0" smtClean="0">
                <a:ln>
                  <a:noFill/>
                </a:ln>
                <a:solidFill>
                  <a:schemeClr val="tx1"/>
                </a:solidFill>
                <a:effectLst/>
                <a:uLnTx/>
                <a:uFillTx/>
                <a:latin typeface="+mn-lt"/>
                <a:ea typeface="+mn-ea"/>
                <a:cs typeface="+mn-cs"/>
              </a:rPr>
              <a:t>Conclusion</a:t>
            </a:r>
          </a:p>
        </p:txBody>
      </p:sp>
    </p:spTree>
  </p:cSld>
  <p:clrMapOvr>
    <a:masterClrMapping/>
  </p:clrMapOvr>
  <p:transition spd="med">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Placeholder 6" descr="Jonathan Brooker:Solidarites International-sunset.jpg"/>
          <p:cNvPicPr>
            <a:picLocks noGrp="1" noChangeAspect="1"/>
          </p:cNvPicPr>
          <p:nvPr>
            <p:ph type="pic" sz="quarter" idx="11"/>
          </p:nvPr>
        </p:nvPicPr>
        <p:blipFill>
          <a:blip r:embed="rId2"/>
          <a:srcRect t="-6618" b="-6618"/>
          <a:stretch>
            <a:fillRect/>
          </a:stretch>
        </p:blipFill>
        <p:spPr>
          <a:xfrm>
            <a:off x="152400" y="-1"/>
            <a:ext cx="8839200" cy="6672729"/>
          </a:xfrm>
        </p:spPr>
      </p:pic>
      <p:sp>
        <p:nvSpPr>
          <p:cNvPr id="8" name="Rounded Rectangle 7"/>
          <p:cNvSpPr/>
          <p:nvPr/>
        </p:nvSpPr>
        <p:spPr>
          <a:xfrm>
            <a:off x="1371600" y="2209800"/>
            <a:ext cx="6400800" cy="2590800"/>
          </a:xfrm>
          <a:prstGeom prst="roundRect">
            <a:avLst/>
          </a:prstGeom>
          <a:solidFill>
            <a:schemeClr val="bg1">
              <a:alpha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Vertical Text Placeholder 1"/>
          <p:cNvSpPr txBox="1">
            <a:spLocks/>
          </p:cNvSpPr>
          <p:nvPr/>
        </p:nvSpPr>
        <p:spPr>
          <a:xfrm>
            <a:off x="1371600" y="2514600"/>
            <a:ext cx="6477000" cy="205740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en-US" sz="4400" b="0" i="0" u="none" strike="noStrike" kern="1200" cap="none" spc="0" normalizeH="0" baseline="0" noProof="0" dirty="0" smtClean="0">
                <a:ln>
                  <a:noFill/>
                </a:ln>
                <a:solidFill>
                  <a:schemeClr val="tx1"/>
                </a:solidFill>
                <a:effectLst/>
                <a:uLnTx/>
                <a:uFillTx/>
                <a:latin typeface="+mn-lt"/>
                <a:ea typeface="+mn-ea"/>
                <a:cs typeface="+mn-cs"/>
              </a:rPr>
              <a:t>Questions?</a:t>
            </a:r>
          </a:p>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lang="en-US" sz="2400" noProof="0" dirty="0" smtClean="0"/>
              <a:t>[e-mail]</a:t>
            </a:r>
          </a:p>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lang="en-US" sz="2400" noProof="0" dirty="0" err="1" smtClean="0"/>
              <a:t>www.NetHope.org</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spd="med">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Study Approach</a:t>
            </a:r>
            <a:endParaRPr lang="en-US" dirty="0"/>
          </a:p>
        </p:txBody>
      </p:sp>
      <p:sp>
        <p:nvSpPr>
          <p:cNvPr id="13" name="Content Placeholder 12"/>
          <p:cNvSpPr>
            <a:spLocks noGrp="1"/>
          </p:cNvSpPr>
          <p:nvPr>
            <p:ph idx="1"/>
          </p:nvPr>
        </p:nvSpPr>
        <p:spPr>
          <a:xfrm>
            <a:off x="4572000" y="1493837"/>
            <a:ext cx="4114800" cy="4525963"/>
          </a:xfrm>
        </p:spPr>
        <p:txBody>
          <a:bodyPr>
            <a:normAutofit/>
          </a:bodyPr>
          <a:lstStyle/>
          <a:p>
            <a:pPr>
              <a:buNone/>
            </a:pPr>
            <a:r>
              <a:rPr lang="en-US" dirty="0" smtClean="0"/>
              <a:t>Research on</a:t>
            </a:r>
          </a:p>
          <a:p>
            <a:r>
              <a:rPr lang="en-US" dirty="0" smtClean="0"/>
              <a:t>Connectivity</a:t>
            </a:r>
          </a:p>
          <a:p>
            <a:r>
              <a:rPr lang="en-US" dirty="0" smtClean="0"/>
              <a:t>ICT availability</a:t>
            </a:r>
          </a:p>
          <a:p>
            <a:r>
              <a:rPr lang="en-US" dirty="0" smtClean="0"/>
              <a:t>Collaboration</a:t>
            </a:r>
          </a:p>
          <a:p>
            <a:r>
              <a:rPr lang="en-US" dirty="0" smtClean="0"/>
              <a:t>Software</a:t>
            </a:r>
          </a:p>
          <a:p>
            <a:r>
              <a:rPr lang="en-US" dirty="0" smtClean="0"/>
              <a:t>Challenges</a:t>
            </a:r>
          </a:p>
          <a:p>
            <a:r>
              <a:rPr lang="en-US" dirty="0" smtClean="0"/>
              <a:t>Innovation</a:t>
            </a:r>
            <a:endParaRPr lang="en-US" dirty="0"/>
          </a:p>
        </p:txBody>
      </p:sp>
      <p:sp>
        <p:nvSpPr>
          <p:cNvPr id="14" name="Rounded Rectangle 13"/>
          <p:cNvSpPr/>
          <p:nvPr/>
        </p:nvSpPr>
        <p:spPr>
          <a:xfrm>
            <a:off x="457200" y="1676400"/>
            <a:ext cx="3657600" cy="838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Rounded Rectangle 14"/>
          <p:cNvSpPr/>
          <p:nvPr/>
        </p:nvSpPr>
        <p:spPr>
          <a:xfrm>
            <a:off x="457200" y="3200400"/>
            <a:ext cx="3657600" cy="838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ounded Rectangle 15"/>
          <p:cNvSpPr/>
          <p:nvPr/>
        </p:nvSpPr>
        <p:spPr>
          <a:xfrm>
            <a:off x="457200" y="4724400"/>
            <a:ext cx="3657600" cy="838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TextBox 17"/>
          <p:cNvSpPr txBox="1"/>
          <p:nvPr/>
        </p:nvSpPr>
        <p:spPr>
          <a:xfrm>
            <a:off x="457200" y="1830804"/>
            <a:ext cx="3657600" cy="461665"/>
          </a:xfrm>
          <a:prstGeom prst="rect">
            <a:avLst/>
          </a:prstGeom>
          <a:noFill/>
        </p:spPr>
        <p:txBody>
          <a:bodyPr wrap="square" rtlCol="0">
            <a:spAutoFit/>
          </a:bodyPr>
          <a:lstStyle/>
          <a:p>
            <a:pPr algn="ctr"/>
            <a:r>
              <a:rPr lang="en-US" sz="2400" dirty="0" smtClean="0"/>
              <a:t>Information Review</a:t>
            </a:r>
            <a:endParaRPr lang="en-US" sz="2400" dirty="0"/>
          </a:p>
        </p:txBody>
      </p:sp>
      <p:sp>
        <p:nvSpPr>
          <p:cNvPr id="19" name="TextBox 18"/>
          <p:cNvSpPr txBox="1"/>
          <p:nvPr/>
        </p:nvSpPr>
        <p:spPr>
          <a:xfrm>
            <a:off x="457200" y="3131403"/>
            <a:ext cx="3657600" cy="830997"/>
          </a:xfrm>
          <a:prstGeom prst="rect">
            <a:avLst/>
          </a:prstGeom>
          <a:noFill/>
        </p:spPr>
        <p:txBody>
          <a:bodyPr wrap="square" rtlCol="0">
            <a:spAutoFit/>
          </a:bodyPr>
          <a:lstStyle/>
          <a:p>
            <a:pPr algn="ctr"/>
            <a:r>
              <a:rPr lang="en-US" sz="2400" dirty="0" smtClean="0"/>
              <a:t>Survey of </a:t>
            </a:r>
            <a:r>
              <a:rPr lang="en-US" sz="2400" dirty="0" err="1" smtClean="0"/>
              <a:t>NetHope</a:t>
            </a:r>
            <a:r>
              <a:rPr lang="en-US" sz="2400" dirty="0" smtClean="0"/>
              <a:t> members, ETC, IMWG</a:t>
            </a:r>
            <a:endParaRPr lang="en-US" sz="2400" dirty="0"/>
          </a:p>
        </p:txBody>
      </p:sp>
      <p:sp>
        <p:nvSpPr>
          <p:cNvPr id="20" name="TextBox 19"/>
          <p:cNvSpPr txBox="1"/>
          <p:nvPr/>
        </p:nvSpPr>
        <p:spPr>
          <a:xfrm>
            <a:off x="457200" y="4648200"/>
            <a:ext cx="3657600" cy="830997"/>
          </a:xfrm>
          <a:prstGeom prst="rect">
            <a:avLst/>
          </a:prstGeom>
          <a:noFill/>
        </p:spPr>
        <p:txBody>
          <a:bodyPr wrap="square" rtlCol="0">
            <a:spAutoFit/>
          </a:bodyPr>
          <a:lstStyle/>
          <a:p>
            <a:pPr algn="ctr"/>
            <a:r>
              <a:rPr lang="en-US" sz="2400" dirty="0" smtClean="0"/>
              <a:t>Interviews within the humanitarian community</a:t>
            </a:r>
            <a:endParaRPr lang="en-US" sz="2400" dirty="0"/>
          </a:p>
        </p:txBody>
      </p:sp>
      <p:sp>
        <p:nvSpPr>
          <p:cNvPr id="21" name="Down Arrow 20"/>
          <p:cNvSpPr/>
          <p:nvPr/>
        </p:nvSpPr>
        <p:spPr>
          <a:xfrm flipH="1">
            <a:off x="2133600" y="2521803"/>
            <a:ext cx="381000" cy="610334"/>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Down Arrow 21"/>
          <p:cNvSpPr/>
          <p:nvPr/>
        </p:nvSpPr>
        <p:spPr>
          <a:xfrm flipH="1">
            <a:off x="2133600" y="4038600"/>
            <a:ext cx="381000" cy="610334"/>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fade">
                                      <p:cBhvr>
                                        <p:cTn id="32" dur="500"/>
                                        <p:tgtEl>
                                          <p:spTgt spid="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Effect transition="in" filter="fade">
                                      <p:cBhvr>
                                        <p:cTn id="37"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6200" y="304800"/>
            <a:ext cx="8915400" cy="6553200"/>
          </a:xfrm>
        </p:spPr>
        <p:txBody>
          <a:bodyPr>
            <a:normAutofit fontScale="25000" lnSpcReduction="20000"/>
          </a:bodyPr>
          <a:lstStyle/>
          <a:p>
            <a:r>
              <a:rPr lang="en-US" dirty="0"/>
              <a:t>ADB. (2010, October 14). ADB-WORLD BANK ASSESS PAKISTAN FLOOD DAMAGE AT $9.7. ADB News Release . </a:t>
            </a:r>
            <a:r>
              <a:rPr lang="en-US" dirty="0" err="1"/>
              <a:t>Mainila</a:t>
            </a:r>
            <a:r>
              <a:rPr lang="en-US" dirty="0"/>
              <a:t>, Philippines: Asia Development Bank. </a:t>
            </a:r>
          </a:p>
          <a:p>
            <a:r>
              <a:rPr lang="en-US" dirty="0"/>
              <a:t>Carlos, A. (2011, 03 21). Helping Governments Recover from Disasters: Microsoft and Partners Provide Technology and Other Assistance Following Natural Disasters in Haiti and Pakistan . (Microsoft Corporation) Retrieved 06 22, 2011, from Microsoft Case Studies: http://</a:t>
            </a:r>
            <a:r>
              <a:rPr lang="en-US" dirty="0" err="1"/>
              <a:t>www.microsoft.com/casestudies/Case_Study_Detail</a:t>
            </a:r>
            <a:r>
              <a:rPr lang="en-US" dirty="0"/>
              <a:t>. </a:t>
            </a:r>
            <a:r>
              <a:rPr lang="en-US" dirty="0" err="1"/>
              <a:t>aspx?CaseStudyID</a:t>
            </a:r>
            <a:r>
              <a:rPr lang="en-US" dirty="0"/>
              <a:t>=4000009431 </a:t>
            </a:r>
          </a:p>
          <a:p>
            <a:r>
              <a:rPr lang="en-US" dirty="0"/>
              <a:t>Cedar, O. (2011). A Failure of Conscience: How Pakistan’s Devastating Floods Compare to America’s Experience During. Sustainable Development Law &amp; Policy , 11 (1), 46-71. </a:t>
            </a:r>
          </a:p>
          <a:p>
            <a:r>
              <a:rPr lang="en-US" dirty="0"/>
              <a:t>Cosgrave, J., &amp; </a:t>
            </a:r>
            <a:r>
              <a:rPr lang="en-US" dirty="0" err="1"/>
              <a:t>Herson</a:t>
            </a:r>
            <a:r>
              <a:rPr lang="en-US" dirty="0"/>
              <a:t>, M. (2008). Perceptions of crisis and response: A synthesis of evaluations of the response to the 2005 earthquake. London: ALNAP. </a:t>
            </a:r>
          </a:p>
          <a:p>
            <a:r>
              <a:rPr lang="en-US" dirty="0" err="1"/>
              <a:t>Currion</a:t>
            </a:r>
            <a:r>
              <a:rPr lang="en-US" dirty="0"/>
              <a:t>, P. (2005). Information and Technology Requirements Initiative - Assessment Report: Pakistan Earthquake Response. Emergency Capacity Building Project. </a:t>
            </a:r>
          </a:p>
          <a:p>
            <a:r>
              <a:rPr lang="en-US" dirty="0"/>
              <a:t>De </a:t>
            </a:r>
            <a:r>
              <a:rPr lang="en-US" dirty="0" err="1"/>
              <a:t>Groeve</a:t>
            </a:r>
            <a:r>
              <a:rPr lang="en-US" dirty="0"/>
              <a:t>, T., &amp; Riva, P. (2009). Global real-time detection of major floods using passive microwave remote sensing. Proceedings of the 33rd International Symposium on Remote Sensing of Environment. </a:t>
            </a:r>
            <a:r>
              <a:rPr lang="en-US" dirty="0" err="1"/>
              <a:t>Stresa</a:t>
            </a:r>
            <a:r>
              <a:rPr lang="en-US" dirty="0"/>
              <a:t>, Italy. </a:t>
            </a:r>
          </a:p>
          <a:p>
            <a:r>
              <a:rPr lang="en-US" dirty="0"/>
              <a:t>ESCAP. (2010). Chairman Summary. Regional High-Level Expert Group Meeting to Reduce Flood Disaster Risk in Pakistan. Islamabad: ESCAP. </a:t>
            </a:r>
          </a:p>
          <a:p>
            <a:r>
              <a:rPr lang="en-US" dirty="0"/>
              <a:t>ETC Cluster. (2010). ETC Cluster Project Request. Retrieved 06 03, 2011, from FTS: http://ops.unocha.org/Reports/daily/CAPProjectSheet_905_34035_2011517.pdf </a:t>
            </a:r>
          </a:p>
          <a:p>
            <a:r>
              <a:rPr lang="en-US" dirty="0" err="1"/>
              <a:t>Faheem</a:t>
            </a:r>
            <a:r>
              <a:rPr lang="en-US" dirty="0"/>
              <a:t>, A. (2010, 08 14). Mobile Operators Respond to Flood Relief. Retrieved 06 06, 2011, from </a:t>
            </a:r>
            <a:r>
              <a:rPr lang="en-US" dirty="0" err="1"/>
              <a:t>Telecomistan</a:t>
            </a:r>
            <a:r>
              <a:rPr lang="en-US" dirty="0"/>
              <a:t>: http://www.telecomistan.com/2010/08/mobile-operators-respond-to-flood-relief-calls/ </a:t>
            </a:r>
          </a:p>
          <a:p>
            <a:r>
              <a:rPr lang="en-US" dirty="0"/>
              <a:t>Fair, C. C. (2011). Pakistan in 2010 - Flooding, Governmental Inefficiency, and Continued Insurgency. Asian Survey , 51 (1), 97-110. </a:t>
            </a:r>
          </a:p>
          <a:p>
            <a:r>
              <a:rPr lang="en-US" dirty="0" err="1"/>
              <a:t>Farooqi</a:t>
            </a:r>
            <a:r>
              <a:rPr lang="en-US" dirty="0"/>
              <a:t>, A. B., Khan, A. H., &amp; Mir, H. (2005). Climate Change </a:t>
            </a:r>
            <a:r>
              <a:rPr lang="en-US" dirty="0" err="1"/>
              <a:t>Perspecitve</a:t>
            </a:r>
            <a:r>
              <a:rPr lang="en-US" dirty="0"/>
              <a:t> in Pakistan. Pakistan Journal of </a:t>
            </a:r>
            <a:r>
              <a:rPr lang="en-US" dirty="0" err="1"/>
              <a:t>Meterology</a:t>
            </a:r>
            <a:r>
              <a:rPr lang="en-US" dirty="0"/>
              <a:t> , 2 (3), 13-21. </a:t>
            </a:r>
          </a:p>
          <a:p>
            <a:r>
              <a:rPr lang="en-US" dirty="0"/>
              <a:t>Google. (2011). About Google Crisis Response. Retrieved 06 07, 2011, from Google Crisis Response: http://</a:t>
            </a:r>
            <a:r>
              <a:rPr lang="en-US" dirty="0" err="1"/>
              <a:t>www.google.com/crisisresponse/about.html</a:t>
            </a:r>
            <a:r>
              <a:rPr lang="en-US" dirty="0"/>
              <a:t> </a:t>
            </a:r>
          </a:p>
          <a:p>
            <a:r>
              <a:rPr lang="en-US" dirty="0" err="1"/>
              <a:t>Gronewold</a:t>
            </a:r>
            <a:r>
              <a:rPr lang="en-US" dirty="0"/>
              <a:t>, N. (2010, 10 13). Pakistan: Climate change, deforestation and corruption combine to drown a region. Retrieved 5 17, 2011, from </a:t>
            </a:r>
            <a:r>
              <a:rPr lang="en-US" dirty="0" err="1"/>
              <a:t>ClimateWire</a:t>
            </a:r>
            <a:r>
              <a:rPr lang="en-US" dirty="0"/>
              <a:t>: http://</a:t>
            </a:r>
            <a:r>
              <a:rPr lang="en-US" dirty="0" err="1"/>
              <a:t>www.eenews</a:t>
            </a:r>
            <a:r>
              <a:rPr lang="en-US" dirty="0"/>
              <a:t>. net/public/climatewire/2010/10/13/1 </a:t>
            </a:r>
          </a:p>
          <a:p>
            <a:r>
              <a:rPr lang="en-US" dirty="0" err="1"/>
              <a:t>Grumm</a:t>
            </a:r>
            <a:r>
              <a:rPr lang="en-US" dirty="0"/>
              <a:t>, R. H., &amp; </a:t>
            </a:r>
            <a:r>
              <a:rPr lang="en-US" dirty="0" err="1"/>
              <a:t>Bosart</a:t>
            </a:r>
            <a:r>
              <a:rPr lang="en-US" dirty="0"/>
              <a:t>, L. (2010). Pakistani Floods of July-August 2010. State College: National Weather Service. </a:t>
            </a:r>
          </a:p>
          <a:p>
            <a:r>
              <a:rPr lang="en-US" dirty="0" err="1"/>
              <a:t>Haider</a:t>
            </a:r>
            <a:r>
              <a:rPr lang="en-US" dirty="0"/>
              <a:t>, Z. (2010 йил17-08). Pakistan military enhances image with flood relief effort. Retrieved 2011 йил17-05 from Reuters: http://www.reuters.com/article/2010/08/17/us-pakistan-floods-military-idUSTRE67G2P620100817 </a:t>
            </a:r>
          </a:p>
          <a:p>
            <a:r>
              <a:rPr lang="en-US" dirty="0" err="1"/>
              <a:t>Hameedi</a:t>
            </a:r>
            <a:r>
              <a:rPr lang="en-US" dirty="0"/>
              <a:t>, T. (2010, 09 30). Using SMS to pinpoint humanitarian needs. Retrieved 06 07, 2011, from Converge Technologies: http://blog.converget.com/2010/09/30/using-sms-to-pinpoint-humanitarian-needs/ </a:t>
            </a:r>
          </a:p>
          <a:p>
            <a:r>
              <a:rPr lang="en-US" dirty="0"/>
              <a:t>Harvey, P., Stoddard, A., Harmer, A., Taylor, G., </a:t>
            </a:r>
            <a:r>
              <a:rPr lang="en-US" dirty="0" err="1"/>
              <a:t>Didomenico</a:t>
            </a:r>
            <a:r>
              <a:rPr lang="en-US" dirty="0"/>
              <a:t>, V., &amp; Brander, L. (2010). The State of the Humanitarian System: Assessing Performance and Progress - A Pilot Study. London: Overseas Development Institute. </a:t>
            </a:r>
          </a:p>
          <a:p>
            <a:r>
              <a:rPr lang="en-US" dirty="0"/>
              <a:t>IASC. (2006, 11 24). GUIDANCE NOTE ON USING THE CLUSTER APPROACH TO STRENGTHEN HUMANITARIAN RESPONS. Retrieved 7 30, 2011, from Humanitarian Reform: http://www.humanitarianreform.org/humanitarianreform/Portals/1/cluster%20 approach%20page/Introduction/IASCGUIDANCENOTECLUSTERAPPROACH.pdf </a:t>
            </a:r>
          </a:p>
          <a:p>
            <a:r>
              <a:rPr lang="en-US" dirty="0"/>
              <a:t>IHP. (2010, 08 03). IHP News. Retrieved 06 03, 2011, from IHP Supports the UN in Pakistan: http://www.ihp.nu/news/37-ihp-supports-the-united-nations-in-the-pakistan-emergency.html </a:t>
            </a:r>
          </a:p>
          <a:p>
            <a:r>
              <a:rPr lang="en-US" dirty="0"/>
              <a:t>Khan, H., &amp; Khan, A. (2008). Natural hazards and disaster management in Pakistan. Muni Personal </a:t>
            </a:r>
            <a:r>
              <a:rPr lang="en-US" dirty="0" err="1"/>
              <a:t>RePEc</a:t>
            </a:r>
            <a:r>
              <a:rPr lang="en-US" dirty="0"/>
              <a:t> Archive . </a:t>
            </a:r>
          </a:p>
          <a:p>
            <a:r>
              <a:rPr lang="en-US" dirty="0" err="1"/>
              <a:t>Kifayat</a:t>
            </a:r>
            <a:r>
              <a:rPr lang="en-US" dirty="0"/>
              <a:t>, K., Llewellyn-Jones, D., </a:t>
            </a:r>
            <a:r>
              <a:rPr lang="en-US" dirty="0" err="1"/>
              <a:t>Arabo</a:t>
            </a:r>
            <a:r>
              <a:rPr lang="en-US" dirty="0"/>
              <a:t>, A., Drew, O., </a:t>
            </a:r>
            <a:r>
              <a:rPr lang="en-US" dirty="0" err="1"/>
              <a:t>Merabti</a:t>
            </a:r>
            <a:r>
              <a:rPr lang="en-US" dirty="0"/>
              <a:t>, M., Shi, Q., et al. (2010). State-of-the-Art in System-of-Systems Security for. The Fourth </a:t>
            </a:r>
            <a:r>
              <a:rPr lang="en-US" dirty="0" err="1"/>
              <a:t>Annuaal</a:t>
            </a:r>
            <a:r>
              <a:rPr lang="en-US" dirty="0"/>
              <a:t> Layered Assurance Workshop. Austin, Texas, USA: Applied Computer Security Associates. </a:t>
            </a:r>
          </a:p>
          <a:p>
            <a:r>
              <a:rPr lang="en-US" dirty="0"/>
              <a:t>Meier, P., &amp; Munro, R. (2010). The Unprecedented Role of SMS in Disaster Response: </a:t>
            </a:r>
            <a:r>
              <a:rPr lang="en-US" dirty="0" err="1"/>
              <a:t>Learnings</a:t>
            </a:r>
            <a:r>
              <a:rPr lang="en-US" dirty="0"/>
              <a:t> from Haiti. SAIS Review , 30 (2), 91-103. </a:t>
            </a:r>
          </a:p>
          <a:p>
            <a:r>
              <a:rPr lang="en-US" dirty="0"/>
              <a:t>Mustafa, D., &amp; </a:t>
            </a:r>
            <a:r>
              <a:rPr lang="en-US" dirty="0" err="1"/>
              <a:t>Wrathall</a:t>
            </a:r>
            <a:r>
              <a:rPr lang="en-US" dirty="0"/>
              <a:t>, D. (2011). Indus Basin Floods of 2010: Souring of a Faustian Bargain? Water Alternatives , 4 (1), 72-85. </a:t>
            </a:r>
          </a:p>
          <a:p>
            <a:r>
              <a:rPr lang="en-US" dirty="0"/>
              <a:t>Okazaki, A., Nitta, T., Yamazaki, D., Yoshimura, K., Watanabe, M., Kimoto, M., et al. (2010). Estimation of flood risk change under global warming using the latest. Climatic Changes in Monsoon Asia (CCMA). Bangkok, Thailand: Japan Society for the Promotion of Science (JSPS). </a:t>
            </a:r>
          </a:p>
          <a:p>
            <a:r>
              <a:rPr lang="en-US" dirty="0"/>
              <a:t>Oxley, M. (2010). Pakistan Floods : Preventing Future Catastrophic Flood Disasters. London, UK: Global Network of Civil Society </a:t>
            </a:r>
            <a:r>
              <a:rPr lang="en-US" dirty="0" err="1"/>
              <a:t>Organisations</a:t>
            </a:r>
            <a:r>
              <a:rPr lang="en-US" dirty="0"/>
              <a:t> for Disaster Reduction. </a:t>
            </a:r>
          </a:p>
          <a:p>
            <a:r>
              <a:rPr lang="en-US" dirty="0"/>
              <a:t>Pakistan Telecom Authority. (2011, 6 3). Telecom Indicators. Retrieved 7 30, 2011, from Pakistan Telecom Authority Web Site: http://</a:t>
            </a:r>
            <a:r>
              <a:rPr lang="en-US" dirty="0" err="1"/>
              <a:t>www.pta.gov.pk/index.php?option</a:t>
            </a:r>
            <a:r>
              <a:rPr lang="en-US" dirty="0"/>
              <a:t>=</a:t>
            </a:r>
            <a:r>
              <a:rPr lang="en-US" dirty="0" err="1"/>
              <a:t>com_co</a:t>
            </a:r>
            <a:r>
              <a:rPr lang="en-US" dirty="0"/>
              <a:t> </a:t>
            </a:r>
            <a:r>
              <a:rPr lang="en-US" dirty="0" err="1"/>
              <a:t>ntent&amp;view</a:t>
            </a:r>
            <a:r>
              <a:rPr lang="en-US" dirty="0"/>
              <a:t>=</a:t>
            </a:r>
            <a:r>
              <a:rPr lang="en-US" dirty="0" err="1"/>
              <a:t>article&amp;id</a:t>
            </a:r>
            <a:r>
              <a:rPr lang="en-US" dirty="0"/>
              <a:t>=269:telecom-indicators&amp;catid=124:industry-report&amp;Itemid=599 </a:t>
            </a:r>
          </a:p>
          <a:p>
            <a:r>
              <a:rPr lang="en-US" dirty="0" err="1"/>
              <a:t>PakReport</a:t>
            </a:r>
            <a:r>
              <a:rPr lang="en-US" dirty="0"/>
              <a:t>. (2011, 01 22). </a:t>
            </a:r>
            <a:r>
              <a:rPr lang="en-US" dirty="0" err="1"/>
              <a:t>PakReport</a:t>
            </a:r>
            <a:r>
              <a:rPr lang="en-US" dirty="0"/>
              <a:t> Reports. Retrieved 06 07, 2011, from </a:t>
            </a:r>
            <a:r>
              <a:rPr lang="en-US" dirty="0" err="1"/>
              <a:t>PakReport</a:t>
            </a:r>
            <a:r>
              <a:rPr lang="en-US" dirty="0"/>
              <a:t>: http://</a:t>
            </a:r>
            <a:r>
              <a:rPr lang="en-US" dirty="0" err="1"/>
              <a:t>pakreport.org/ushahidi/reports</a:t>
            </a:r>
            <a:r>
              <a:rPr lang="en-US" dirty="0"/>
              <a:t> </a:t>
            </a:r>
          </a:p>
          <a:p>
            <a:r>
              <a:rPr lang="en-US" dirty="0"/>
              <a:t>Planning Commission Government of Pakistan. (2010). Task Force on Climate Change - Final Report. Islamabad: Planning Commission Government of Pakistan. </a:t>
            </a:r>
          </a:p>
          <a:p>
            <a:r>
              <a:rPr lang="en-US" dirty="0" err="1"/>
              <a:t>Polastro</a:t>
            </a:r>
            <a:r>
              <a:rPr lang="en-US" dirty="0"/>
              <a:t>, R., </a:t>
            </a:r>
            <a:r>
              <a:rPr lang="en-US" dirty="0" err="1"/>
              <a:t>Nagrah</a:t>
            </a:r>
            <a:r>
              <a:rPr lang="en-US" dirty="0"/>
              <a:t>, A., Steen, N., &amp; </a:t>
            </a:r>
            <a:r>
              <a:rPr lang="en-US" dirty="0" err="1"/>
              <a:t>Zafar</a:t>
            </a:r>
            <a:r>
              <a:rPr lang="en-US" dirty="0"/>
              <a:t>, F. (2011). Inter‐Agency Real Time Evaluation of the Pakistan Floods. IASC. </a:t>
            </a:r>
          </a:p>
          <a:p>
            <a:r>
              <a:rPr lang="en-US" dirty="0" err="1"/>
              <a:t>Qamar</a:t>
            </a:r>
            <a:r>
              <a:rPr lang="en-US" dirty="0"/>
              <a:t>, S. (2009 йил27-05). Mobile phone technology fast growing in Pakistan : WB. Retrieved 2011 йил17-05 from The Nation: http://www.nation.com.pk/pakistan-news-newspaper-daily-english-online/Business/27-May-2009/Mobile-phone-techonology-fast-growing-in-Pakistan-WB </a:t>
            </a:r>
          </a:p>
          <a:p>
            <a:r>
              <a:rPr lang="en-US" dirty="0" err="1"/>
              <a:t>Rezwan</a:t>
            </a:r>
            <a:r>
              <a:rPr lang="en-US" dirty="0"/>
              <a:t>. (2010, 08 25). Pakistan: Twitter Reactions On Flood Situation. Retrieved 06 06, 2011, from </a:t>
            </a:r>
            <a:r>
              <a:rPr lang="en-US" dirty="0" err="1"/>
              <a:t>GlobalVoices</a:t>
            </a:r>
            <a:r>
              <a:rPr lang="en-US" dirty="0"/>
              <a:t>: http://globalvoicesonline.org/2010/08/25/pakistan-twitter-reactions-on-flood-situation/ </a:t>
            </a:r>
          </a:p>
          <a:p>
            <a:r>
              <a:rPr lang="en-US" dirty="0"/>
              <a:t>Save the Children. (2010, 10 28). Save the Children’s SMS Texting Program Helps Pakistani Flood Survivors to Help Themselves. Retrieved 06 07, 2011, from Save the Children: http://www.savethechildren.org/site/apps/nlnet/content2.aspx?c=8rKLIXMGIpI 4E&amp;b=6230287&amp;ct=8843229 </a:t>
            </a:r>
          </a:p>
          <a:p>
            <a:r>
              <a:rPr lang="en-US" dirty="0" err="1"/>
              <a:t>Starbird</a:t>
            </a:r>
            <a:r>
              <a:rPr lang="en-US" dirty="0"/>
              <a:t>, K. (2011). Digital Volunteerism During Disaster: </a:t>
            </a:r>
            <a:r>
              <a:rPr lang="en-US" dirty="0" err="1"/>
              <a:t>Crowdsourcing</a:t>
            </a:r>
            <a:r>
              <a:rPr lang="en-US" dirty="0"/>
              <a:t> Information Processing. CHI 2011. Vancouver, BC, Canada: ACM. </a:t>
            </a:r>
          </a:p>
          <a:p>
            <a:r>
              <a:rPr lang="en-US" dirty="0"/>
              <a:t>Thomas, A., &amp; </a:t>
            </a:r>
            <a:r>
              <a:rPr lang="en-US" dirty="0" err="1"/>
              <a:t>Rendón</a:t>
            </a:r>
            <a:r>
              <a:rPr lang="en-US" dirty="0"/>
              <a:t>, R. (2010). Confronting Climate Displacement: Learning from Pakistan’s Floods. </a:t>
            </a:r>
            <a:r>
              <a:rPr lang="en-US" dirty="0" err="1"/>
              <a:t>Washinton</a:t>
            </a:r>
            <a:r>
              <a:rPr lang="en-US" dirty="0"/>
              <a:t> DC: Refugees International. </a:t>
            </a:r>
          </a:p>
          <a:p>
            <a:r>
              <a:rPr lang="en-US" dirty="0"/>
              <a:t>UN Secretary General. (2011). Strengthening emergency relief, rehabilitation, reconstruction and prevention in the wake of devastating floods in Pakistan. New York: United Nations General </a:t>
            </a:r>
            <a:r>
              <a:rPr lang="en-US" dirty="0" err="1"/>
              <a:t>Assemby</a:t>
            </a:r>
            <a:r>
              <a:rPr lang="en-US" dirty="0"/>
              <a:t>. </a:t>
            </a:r>
          </a:p>
          <a:p>
            <a:r>
              <a:rPr lang="en-US" dirty="0"/>
              <a:t>UNDAC. (2010). UNDAC Mission Report to Pakistan Floods 2010. Geneva: UN OCHA, FCSS. </a:t>
            </a:r>
          </a:p>
          <a:p>
            <a:r>
              <a:rPr lang="en-US" dirty="0"/>
              <a:t>United Nations. (2010). Pakistan Floods Relief and Early Recovery Plan. Islamabad: UN OCHA. </a:t>
            </a:r>
          </a:p>
          <a:p>
            <a:r>
              <a:rPr lang="en-US" dirty="0"/>
              <a:t>UNOSAT. (2010, 08). UNOSAT Integrates Google Map Maker Data to step up mapping efforts in Pakistan. Retrieved 06 07, 2011, from UNITAR: </a:t>
            </a:r>
            <a:r>
              <a:rPr lang="en-US" dirty="0" err="1"/>
              <a:t>http://www.unitar.org/google-map-maker-data-step-mapping-efforts-over-pakistan</a:t>
            </a:r>
            <a:r>
              <a:rPr lang="en-US" dirty="0"/>
              <a:t> </a:t>
            </a:r>
          </a:p>
          <a:p>
            <a:r>
              <a:rPr lang="en-US" dirty="0"/>
              <a:t>Wall, I., &amp; Robinson, L. (2008). Left in the dark - The unmet need for information in humanitarian response. London: BBC World Service Trust. </a:t>
            </a:r>
          </a:p>
          <a:p>
            <a:r>
              <a:rPr lang="en-US" dirty="0" err="1"/>
              <a:t>WikiPedia</a:t>
            </a:r>
            <a:r>
              <a:rPr lang="en-US" dirty="0"/>
              <a:t>. (2011, 06 03). Indus River. Retrieved 06 03, 2011, from </a:t>
            </a:r>
            <a:r>
              <a:rPr lang="en-US" dirty="0" err="1"/>
              <a:t>WikiPedia</a:t>
            </a:r>
            <a:r>
              <a:rPr lang="en-US" dirty="0"/>
              <a:t>: http:// </a:t>
            </a:r>
            <a:r>
              <a:rPr lang="en-US" dirty="0" err="1"/>
              <a:t>en.wikipedia.org</a:t>
            </a:r>
            <a:r>
              <a:rPr lang="en-US" dirty="0"/>
              <a:t>/wiki/Indus </a:t>
            </a:r>
          </a:p>
          <a:p>
            <a:r>
              <a:rPr lang="en-US" dirty="0" err="1"/>
              <a:t>WikiPedia</a:t>
            </a:r>
            <a:r>
              <a:rPr lang="en-US" dirty="0"/>
              <a:t>. (2011, 06 03). Pakistan. Retrieved 06 03, 2011, from </a:t>
            </a:r>
            <a:r>
              <a:rPr lang="en-US" dirty="0" err="1"/>
              <a:t>WikiPedia</a:t>
            </a:r>
            <a:r>
              <a:rPr lang="en-US" dirty="0"/>
              <a:t>: http:// </a:t>
            </a:r>
            <a:r>
              <a:rPr lang="en-US" dirty="0" err="1"/>
              <a:t>en.wikipedia.org</a:t>
            </a:r>
            <a:r>
              <a:rPr lang="en-US" dirty="0"/>
              <a:t>/wiki/Pakistan </a:t>
            </a:r>
          </a:p>
        </p:txBody>
      </p:sp>
    </p:spTree>
  </p:cSld>
  <p:clrMapOvr>
    <a:masterClrMapping/>
  </p:clrMapOvr>
  <p:transition spd="med">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4" name="Picture Placeholder 13" descr="childwithtoy-Hira S. Malik.jpg"/>
          <p:cNvPicPr>
            <a:picLocks noGrp="1" noChangeAspect="1"/>
          </p:cNvPicPr>
          <p:nvPr>
            <p:ph type="pic" sz="quarter" idx="11"/>
          </p:nvPr>
        </p:nvPicPr>
        <p:blipFill>
          <a:blip r:embed="rId2"/>
          <a:srcRect l="-49210" r="-49210"/>
          <a:stretch>
            <a:fillRect/>
          </a:stretch>
        </p:blipFill>
        <p:spPr>
          <a:xfrm>
            <a:off x="-1295400" y="-219635"/>
            <a:ext cx="13716000" cy="10354235"/>
          </a:xfrm>
        </p:spPr>
      </p:pic>
      <p:sp>
        <p:nvSpPr>
          <p:cNvPr id="15" name="Rounded Rectangle 14"/>
          <p:cNvSpPr/>
          <p:nvPr/>
        </p:nvSpPr>
        <p:spPr>
          <a:xfrm>
            <a:off x="-3048000" y="4343400"/>
            <a:ext cx="67818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Vertical Text Placeholder 9"/>
          <p:cNvSpPr txBox="1">
            <a:spLocks/>
          </p:cNvSpPr>
          <p:nvPr/>
        </p:nvSpPr>
        <p:spPr>
          <a:xfrm rot="5400000">
            <a:off x="2324100" y="2095500"/>
            <a:ext cx="914400" cy="5562600"/>
          </a:xfrm>
          <a:prstGeom prst="rect">
            <a:avLst/>
          </a:prstGeom>
        </p:spPr>
        <p:txBody>
          <a:bodyPr vert="vert270" lIns="91440" tIns="45720" rIns="91440" bIns="45720" rtlCol="0">
            <a:noAutofit/>
          </a:bodyPr>
          <a:lstStyle>
            <a:lvl2pPr>
              <a:buFont typeface="Arial"/>
              <a:buNone/>
              <a:defRPr sz="4400">
                <a:solidFill>
                  <a:schemeClr val="tx1"/>
                </a:solidFill>
              </a:defRPr>
            </a:lvl2pPr>
          </a:lstStyle>
          <a:p>
            <a:pPr marL="742950" marR="0" lvl="1" indent="-285750" algn="l" defTabSz="457200" rtl="0" eaLnBrk="1" fontAlgn="auto" latinLnBrk="0" hangingPunct="1">
              <a:lnSpc>
                <a:spcPct val="100000"/>
              </a:lnSpc>
              <a:spcBef>
                <a:spcPct val="20000"/>
              </a:spcBef>
              <a:spcAft>
                <a:spcPts val="0"/>
              </a:spcAft>
              <a:buClrTx/>
              <a:buSzTx/>
              <a:buFont typeface="Arial"/>
              <a:buNone/>
              <a:tabLst/>
              <a:defRPr/>
            </a:pPr>
            <a:r>
              <a:rPr kumimoji="0" lang="en-US" sz="4400" b="0" i="0" u="none" strike="noStrike" kern="1200" cap="none" spc="0" normalizeH="0" baseline="0" noProof="0" dirty="0" smtClean="0">
                <a:ln>
                  <a:noFill/>
                </a:ln>
                <a:solidFill>
                  <a:schemeClr val="tx1"/>
                </a:solidFill>
                <a:effectLst/>
                <a:uLnTx/>
                <a:uFillTx/>
                <a:latin typeface="+mn-lt"/>
                <a:ea typeface="+mn-ea"/>
                <a:cs typeface="+mn-cs"/>
              </a:rPr>
              <a:t>Background</a:t>
            </a:r>
          </a:p>
        </p:txBody>
      </p:sp>
    </p:spTree>
  </p:cSld>
  <p:clrMapOvr>
    <a:masterClrMapping/>
  </p:clrMapOvr>
  <p:transition spd="med">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History of Disasters</a:t>
            </a:r>
            <a:endParaRPr lang="en-US" dirty="0"/>
          </a:p>
        </p:txBody>
      </p:sp>
      <p:sp>
        <p:nvSpPr>
          <p:cNvPr id="16" name="Content Placeholder 15"/>
          <p:cNvSpPr>
            <a:spLocks noGrp="1"/>
          </p:cNvSpPr>
          <p:nvPr>
            <p:ph idx="1"/>
          </p:nvPr>
        </p:nvSpPr>
        <p:spPr>
          <a:xfrm>
            <a:off x="228600" y="1600200"/>
            <a:ext cx="4343400" cy="4525963"/>
          </a:xfrm>
        </p:spPr>
        <p:txBody>
          <a:bodyPr>
            <a:normAutofit fontScale="85000" lnSpcReduction="20000"/>
          </a:bodyPr>
          <a:lstStyle/>
          <a:p>
            <a:r>
              <a:rPr lang="en-US" dirty="0" smtClean="0"/>
              <a:t>Earthquakes, cyclones, floods</a:t>
            </a:r>
          </a:p>
          <a:p>
            <a:r>
              <a:rPr lang="en-US" dirty="0" smtClean="0"/>
              <a:t>180 million people live in Pakistan; many live in low coastal areas or river deltas</a:t>
            </a:r>
          </a:p>
          <a:p>
            <a:r>
              <a:rPr lang="en-US" dirty="0" smtClean="0"/>
              <a:t>2005 earthquake: 5.1 million affected, 73,000 dead, $5.2 billion in damages</a:t>
            </a:r>
          </a:p>
          <a:p>
            <a:r>
              <a:rPr lang="en-US" dirty="0" smtClean="0"/>
              <a:t>2010 flood: 20.3 million affected, 1,985 dead, $9.5 billion in damages</a:t>
            </a:r>
            <a:endParaRPr lang="en-US" dirty="0"/>
          </a:p>
        </p:txBody>
      </p:sp>
      <p:sp>
        <p:nvSpPr>
          <p:cNvPr id="19" name="Rounded Rectangle 18"/>
          <p:cNvSpPr/>
          <p:nvPr/>
        </p:nvSpPr>
        <p:spPr>
          <a:xfrm>
            <a:off x="4800600" y="1600200"/>
            <a:ext cx="3886200" cy="4525963"/>
          </a:xfrm>
          <a:prstGeom prst="roundRect">
            <a:avLst/>
          </a:prstGeom>
          <a:blipFill rotWithShape="1">
            <a:blip r:embed="rId3"/>
            <a:stretch>
              <a:fillRect/>
            </a:stretch>
          </a:blipFill>
          <a:ln>
            <a:solidFill>
              <a:schemeClr val="accent3"/>
            </a:solidFill>
          </a:ln>
          <a:effectLst>
            <a:outerShdw blurRad="40000" dist="23000" dir="5400000" rotWithShape="0">
              <a:schemeClr val="accent3">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Technology Landscape</a:t>
            </a:r>
            <a:endParaRPr lang="en-US" dirty="0"/>
          </a:p>
        </p:txBody>
      </p:sp>
      <p:sp>
        <p:nvSpPr>
          <p:cNvPr id="9" name="Content Placeholder 8"/>
          <p:cNvSpPr>
            <a:spLocks noGrp="1"/>
          </p:cNvSpPr>
          <p:nvPr>
            <p:ph idx="1"/>
          </p:nvPr>
        </p:nvSpPr>
        <p:spPr/>
        <p:txBody>
          <a:bodyPr>
            <a:normAutofit lnSpcReduction="10000"/>
          </a:bodyPr>
          <a:lstStyle/>
          <a:p>
            <a:r>
              <a:rPr lang="en-US" dirty="0" smtClean="0"/>
              <a:t>Technologically advanced compared to other developing countries with similar GDP</a:t>
            </a:r>
          </a:p>
          <a:p>
            <a:r>
              <a:rPr lang="en-US" dirty="0" smtClean="0"/>
              <a:t>12% Internet penetration </a:t>
            </a:r>
          </a:p>
          <a:p>
            <a:r>
              <a:rPr lang="en-US" dirty="0" smtClean="0"/>
              <a:t>107 million cell-phone owners</a:t>
            </a:r>
          </a:p>
          <a:p>
            <a:r>
              <a:rPr lang="en-US" dirty="0" smtClean="0"/>
              <a:t>86% of men have a mobile phone; 40% of women have a mobile phone</a:t>
            </a:r>
          </a:p>
          <a:p>
            <a:r>
              <a:rPr lang="en-US" dirty="0" smtClean="0"/>
              <a:t>Use uneven across provinces</a:t>
            </a:r>
          </a:p>
          <a:p>
            <a:pPr lvl="1"/>
            <a:r>
              <a:rPr lang="en-US" dirty="0" err="1" smtClean="0"/>
              <a:t>Balochistan</a:t>
            </a:r>
            <a:r>
              <a:rPr lang="en-US" dirty="0" smtClean="0"/>
              <a:t>: 1/3 of people have access </a:t>
            </a:r>
          </a:p>
          <a:p>
            <a:pPr lvl="1"/>
            <a:r>
              <a:rPr lang="en-US" dirty="0" smtClean="0"/>
              <a:t>Punjab: more than 51% </a:t>
            </a:r>
            <a:endParaRPr lang="en-US"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2010 Floods</a:t>
            </a:r>
            <a:endParaRPr lang="en-US" dirty="0"/>
          </a:p>
        </p:txBody>
      </p:sp>
      <p:sp>
        <p:nvSpPr>
          <p:cNvPr id="14" name="Rounded Rectangle 13"/>
          <p:cNvSpPr/>
          <p:nvPr/>
        </p:nvSpPr>
        <p:spPr>
          <a:xfrm>
            <a:off x="457200" y="1219200"/>
            <a:ext cx="8229600" cy="4876800"/>
          </a:xfrm>
          <a:prstGeom prst="roundRect">
            <a:avLst/>
          </a:prstGeom>
          <mc:AlternateContent>
            <mc:Choice xmlns:ma="http://schemas.microsoft.com/office/mac/drawingml/2008/main" Requires="ma">
              <a:blipFill rotWithShape="1">
                <a:blip r:embed="rId3"/>
                <a:stretch>
                  <a:fillRect/>
                </a:stretch>
              </a:blipFill>
            </mc:Choice>
            <mc:Fallback>
              <a:blipFill rotWithShape="1">
                <a:blip r:embed="rId4"/>
                <a:stretch>
                  <a:fillRect/>
                </a:stretch>
              </a:blipFill>
            </mc:Fallback>
          </mc:AlternateConten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cSld>
  <p:clrMapOvr>
    <a:masterClrMapping/>
  </p:clrMapOvr>
  <p:transition spd="med">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Placeholder 3" descr="pakistan2005earthquake-Olaf Saltbones-IFRC.jpg"/>
          <p:cNvPicPr>
            <a:picLocks noGrp="1" noChangeAspect="1"/>
          </p:cNvPicPr>
          <p:nvPr>
            <p:ph type="pic" sz="quarter" idx="11"/>
          </p:nvPr>
        </p:nvPicPr>
        <p:blipFill>
          <a:blip r:embed="rId3"/>
          <a:srcRect t="-4115" b="-4115"/>
          <a:stretch>
            <a:fillRect/>
          </a:stretch>
        </p:blipFill>
        <p:spPr/>
      </p:pic>
      <p:sp>
        <p:nvSpPr>
          <p:cNvPr id="5" name="Rounded Rectangle 4"/>
          <p:cNvSpPr/>
          <p:nvPr/>
        </p:nvSpPr>
        <p:spPr>
          <a:xfrm>
            <a:off x="-2362200" y="4343400"/>
            <a:ext cx="8763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Vertical Text Placeholder 1"/>
          <p:cNvSpPr>
            <a:spLocks noGrp="1"/>
          </p:cNvSpPr>
          <p:nvPr>
            <p:ph type="body" orient="vert" sz="quarter" idx="4294967295"/>
          </p:nvPr>
        </p:nvSpPr>
        <p:spPr>
          <a:xfrm>
            <a:off x="457200" y="4419600"/>
            <a:ext cx="6477000" cy="1139825"/>
          </a:xfrm>
        </p:spPr>
        <p:txBody>
          <a:bodyPr>
            <a:noAutofit/>
          </a:bodyPr>
          <a:lstStyle/>
          <a:p>
            <a:pPr>
              <a:buNone/>
            </a:pPr>
            <a:r>
              <a:rPr lang="en-US" sz="4400" dirty="0" smtClean="0"/>
              <a:t>Humanitarian Response</a:t>
            </a:r>
            <a:endParaRPr lang="en-US" sz="4400" dirty="0"/>
          </a:p>
        </p:txBody>
      </p:sp>
    </p:spTree>
  </p:cSld>
  <p:clrMapOvr>
    <a:masterClrMapping/>
  </p:clrMapOvr>
  <p:transition spd="med">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 name="Up-Down Arrow 22"/>
          <p:cNvSpPr/>
          <p:nvPr/>
        </p:nvSpPr>
        <p:spPr>
          <a:xfrm>
            <a:off x="4084319" y="2743200"/>
            <a:ext cx="411481" cy="609599"/>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National Response</a:t>
            </a:r>
            <a:endParaRPr lang="en-US" dirty="0"/>
          </a:p>
        </p:txBody>
      </p:sp>
      <p:sp>
        <p:nvSpPr>
          <p:cNvPr id="7" name="Rounded Rectangle 6"/>
          <p:cNvSpPr/>
          <p:nvPr/>
        </p:nvSpPr>
        <p:spPr>
          <a:xfrm>
            <a:off x="3124200" y="1752600"/>
            <a:ext cx="2362200" cy="990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ounded Rectangle 8"/>
          <p:cNvSpPr/>
          <p:nvPr/>
        </p:nvSpPr>
        <p:spPr>
          <a:xfrm>
            <a:off x="3124200" y="3352800"/>
            <a:ext cx="2362200" cy="990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3124200" y="4953000"/>
            <a:ext cx="2362200" cy="990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TextBox 10"/>
          <p:cNvSpPr txBox="1"/>
          <p:nvPr/>
        </p:nvSpPr>
        <p:spPr>
          <a:xfrm>
            <a:off x="3124200" y="1219200"/>
            <a:ext cx="2362200" cy="369332"/>
          </a:xfrm>
          <a:prstGeom prst="rect">
            <a:avLst/>
          </a:prstGeom>
          <a:noFill/>
        </p:spPr>
        <p:txBody>
          <a:bodyPr wrap="square" rtlCol="0">
            <a:spAutoFit/>
          </a:bodyPr>
          <a:lstStyle/>
          <a:p>
            <a:pPr algn="ctr"/>
            <a:r>
              <a:rPr lang="en-US" dirty="0" smtClean="0"/>
              <a:t>Federal Level</a:t>
            </a:r>
            <a:endParaRPr lang="en-US" dirty="0"/>
          </a:p>
        </p:txBody>
      </p:sp>
      <p:sp>
        <p:nvSpPr>
          <p:cNvPr id="12" name="TextBox 11"/>
          <p:cNvSpPr txBox="1"/>
          <p:nvPr/>
        </p:nvSpPr>
        <p:spPr>
          <a:xfrm>
            <a:off x="304800" y="3789402"/>
            <a:ext cx="2362200" cy="369332"/>
          </a:xfrm>
          <a:prstGeom prst="rect">
            <a:avLst/>
          </a:prstGeom>
          <a:noFill/>
        </p:spPr>
        <p:txBody>
          <a:bodyPr wrap="square" rtlCol="0">
            <a:spAutoFit/>
          </a:bodyPr>
          <a:lstStyle/>
          <a:p>
            <a:pPr algn="ctr"/>
            <a:r>
              <a:rPr lang="en-US" dirty="0" smtClean="0"/>
              <a:t>Provisional Level</a:t>
            </a:r>
            <a:endParaRPr lang="en-US" dirty="0"/>
          </a:p>
        </p:txBody>
      </p:sp>
      <p:sp>
        <p:nvSpPr>
          <p:cNvPr id="13" name="TextBox 12"/>
          <p:cNvSpPr txBox="1"/>
          <p:nvPr/>
        </p:nvSpPr>
        <p:spPr>
          <a:xfrm>
            <a:off x="304800" y="5257800"/>
            <a:ext cx="2362200" cy="369332"/>
          </a:xfrm>
          <a:prstGeom prst="rect">
            <a:avLst/>
          </a:prstGeom>
          <a:noFill/>
        </p:spPr>
        <p:txBody>
          <a:bodyPr wrap="square" rtlCol="0">
            <a:spAutoFit/>
          </a:bodyPr>
          <a:lstStyle/>
          <a:p>
            <a:pPr algn="ctr"/>
            <a:r>
              <a:rPr lang="en-US" dirty="0" smtClean="0"/>
              <a:t>District Level</a:t>
            </a:r>
            <a:endParaRPr lang="en-US" dirty="0"/>
          </a:p>
        </p:txBody>
      </p:sp>
      <p:sp>
        <p:nvSpPr>
          <p:cNvPr id="14" name="TextBox 13"/>
          <p:cNvSpPr txBox="1"/>
          <p:nvPr/>
        </p:nvSpPr>
        <p:spPr>
          <a:xfrm>
            <a:off x="5791200" y="1752600"/>
            <a:ext cx="2895600" cy="990600"/>
          </a:xfrm>
          <a:prstGeom prst="rect">
            <a:avLst/>
          </a:prstGeom>
          <a:noFill/>
        </p:spPr>
        <p:txBody>
          <a:bodyPr wrap="square" rtlCol="0">
            <a:noAutofit/>
          </a:bodyPr>
          <a:lstStyle/>
          <a:p>
            <a:pPr>
              <a:buFont typeface="Arial"/>
              <a:buChar char="•"/>
            </a:pPr>
            <a:r>
              <a:rPr lang="en-US" dirty="0" smtClean="0"/>
              <a:t> Technical-support role</a:t>
            </a:r>
          </a:p>
          <a:p>
            <a:pPr>
              <a:buFont typeface="Arial"/>
              <a:buChar char="•"/>
            </a:pPr>
            <a:r>
              <a:rPr lang="en-US" dirty="0" smtClean="0"/>
              <a:t> Can deploy &amp; assist military</a:t>
            </a:r>
            <a:endParaRPr lang="en-US" dirty="0"/>
          </a:p>
        </p:txBody>
      </p:sp>
      <p:sp>
        <p:nvSpPr>
          <p:cNvPr id="15" name="TextBox 14"/>
          <p:cNvSpPr txBox="1"/>
          <p:nvPr/>
        </p:nvSpPr>
        <p:spPr>
          <a:xfrm>
            <a:off x="5791200" y="4953000"/>
            <a:ext cx="2895600" cy="990600"/>
          </a:xfrm>
          <a:prstGeom prst="rect">
            <a:avLst/>
          </a:prstGeom>
          <a:noFill/>
        </p:spPr>
        <p:txBody>
          <a:bodyPr wrap="square" rtlCol="0">
            <a:noAutofit/>
          </a:bodyPr>
          <a:lstStyle/>
          <a:p>
            <a:pPr>
              <a:buFont typeface="Arial"/>
              <a:buChar char="•"/>
            </a:pPr>
            <a:r>
              <a:rPr lang="en-US" dirty="0" smtClean="0"/>
              <a:t> Often lacks capacity to perform roles</a:t>
            </a:r>
            <a:endParaRPr lang="en-US" dirty="0"/>
          </a:p>
        </p:txBody>
      </p:sp>
      <p:sp>
        <p:nvSpPr>
          <p:cNvPr id="16" name="TextBox 15"/>
          <p:cNvSpPr txBox="1"/>
          <p:nvPr/>
        </p:nvSpPr>
        <p:spPr>
          <a:xfrm>
            <a:off x="5791200" y="3352800"/>
            <a:ext cx="2895600" cy="990600"/>
          </a:xfrm>
          <a:prstGeom prst="rect">
            <a:avLst/>
          </a:prstGeom>
          <a:noFill/>
        </p:spPr>
        <p:txBody>
          <a:bodyPr wrap="square" rtlCol="0">
            <a:noAutofit/>
          </a:bodyPr>
          <a:lstStyle/>
          <a:p>
            <a:pPr>
              <a:buFont typeface="Arial"/>
              <a:buChar char="•"/>
            </a:pPr>
            <a:r>
              <a:rPr lang="en-US" dirty="0" smtClean="0"/>
              <a:t> Coordinates disaster response in province</a:t>
            </a:r>
          </a:p>
        </p:txBody>
      </p:sp>
      <p:sp>
        <p:nvSpPr>
          <p:cNvPr id="17" name="TextBox 16"/>
          <p:cNvSpPr txBox="1"/>
          <p:nvPr/>
        </p:nvSpPr>
        <p:spPr>
          <a:xfrm>
            <a:off x="3124200" y="1991380"/>
            <a:ext cx="2362200" cy="523220"/>
          </a:xfrm>
          <a:prstGeom prst="rect">
            <a:avLst/>
          </a:prstGeom>
          <a:noFill/>
        </p:spPr>
        <p:txBody>
          <a:bodyPr wrap="square" rtlCol="0">
            <a:spAutoFit/>
          </a:bodyPr>
          <a:lstStyle/>
          <a:p>
            <a:pPr algn="ctr"/>
            <a:r>
              <a:rPr lang="en-US" sz="2800" b="1" dirty="0" smtClean="0"/>
              <a:t>NDMA</a:t>
            </a:r>
            <a:endParaRPr lang="en-US" sz="2800" b="1" dirty="0"/>
          </a:p>
        </p:txBody>
      </p:sp>
      <p:sp>
        <p:nvSpPr>
          <p:cNvPr id="18" name="TextBox 17"/>
          <p:cNvSpPr txBox="1"/>
          <p:nvPr/>
        </p:nvSpPr>
        <p:spPr>
          <a:xfrm>
            <a:off x="3124200" y="3581400"/>
            <a:ext cx="2362200" cy="523220"/>
          </a:xfrm>
          <a:prstGeom prst="rect">
            <a:avLst/>
          </a:prstGeom>
          <a:noFill/>
        </p:spPr>
        <p:txBody>
          <a:bodyPr wrap="square" rtlCol="0">
            <a:spAutoFit/>
          </a:bodyPr>
          <a:lstStyle/>
          <a:p>
            <a:pPr algn="ctr"/>
            <a:r>
              <a:rPr lang="en-US" sz="2800" b="1" dirty="0" smtClean="0"/>
              <a:t>PDMA</a:t>
            </a:r>
            <a:endParaRPr lang="en-US" sz="2800" b="1" dirty="0"/>
          </a:p>
        </p:txBody>
      </p:sp>
      <p:sp>
        <p:nvSpPr>
          <p:cNvPr id="19" name="TextBox 18"/>
          <p:cNvSpPr txBox="1"/>
          <p:nvPr/>
        </p:nvSpPr>
        <p:spPr>
          <a:xfrm>
            <a:off x="3124200" y="5181600"/>
            <a:ext cx="2362200" cy="523220"/>
          </a:xfrm>
          <a:prstGeom prst="rect">
            <a:avLst/>
          </a:prstGeom>
          <a:noFill/>
        </p:spPr>
        <p:txBody>
          <a:bodyPr wrap="square" rtlCol="0">
            <a:spAutoFit/>
          </a:bodyPr>
          <a:lstStyle/>
          <a:p>
            <a:pPr algn="ctr"/>
            <a:r>
              <a:rPr lang="en-US" sz="2800" b="1" dirty="0" smtClean="0"/>
              <a:t>DDMA</a:t>
            </a:r>
            <a:endParaRPr lang="en-US" sz="2800" b="1" dirty="0"/>
          </a:p>
        </p:txBody>
      </p:sp>
      <p:sp>
        <p:nvSpPr>
          <p:cNvPr id="20" name="Up-Down Arrow 19"/>
          <p:cNvSpPr/>
          <p:nvPr/>
        </p:nvSpPr>
        <p:spPr>
          <a:xfrm>
            <a:off x="4084319" y="2743201"/>
            <a:ext cx="411481" cy="609599"/>
          </a:xfrm>
          <a:prstGeom prst="upDownArrow">
            <a:avLst/>
          </a:prstGeom>
          <a:effectLst>
            <a:glow rad="101600">
              <a:srgbClr val="FF00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Up-Down Arrow 20"/>
          <p:cNvSpPr/>
          <p:nvPr/>
        </p:nvSpPr>
        <p:spPr>
          <a:xfrm>
            <a:off x="4038600" y="4343401"/>
            <a:ext cx="411481" cy="609599"/>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52400" y="2514600"/>
            <a:ext cx="2819400" cy="923330"/>
          </a:xfrm>
          <a:prstGeom prst="rect">
            <a:avLst/>
          </a:prstGeom>
          <a:noFill/>
        </p:spPr>
        <p:txBody>
          <a:bodyPr wrap="square" rtlCol="0">
            <a:spAutoFit/>
          </a:bodyPr>
          <a:lstStyle/>
          <a:p>
            <a:pPr algn="ctr"/>
            <a:r>
              <a:rPr lang="en-US" i="1" dirty="0" smtClean="0">
                <a:solidFill>
                  <a:srgbClr val="FF0000"/>
                </a:solidFill>
              </a:rPr>
              <a:t>Difficulties sharing information caused lack of coordination</a:t>
            </a:r>
            <a:endParaRPr lang="en-US" i="1" dirty="0">
              <a:solidFill>
                <a:srgbClr val="FF0000"/>
              </a:solidFill>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1530</TotalTime>
  <Words>7903</Words>
  <Application>Microsoft Macintosh PowerPoint</Application>
  <PresentationFormat>On-screen Show (4:3)</PresentationFormat>
  <Paragraphs>411</Paragraphs>
  <Slides>30</Slides>
  <Notes>20</Notes>
  <HiddenSlides>0</HiddenSlides>
  <MMClips>0</MMClips>
  <ScaleCrop>false</ScaleCrop>
  <HeadingPairs>
    <vt:vector size="4" baseType="variant">
      <vt:variant>
        <vt:lpstr>Design Template</vt:lpstr>
      </vt:variant>
      <vt:variant>
        <vt:i4>1</vt:i4>
      </vt:variant>
      <vt:variant>
        <vt:lpstr>Slide Titles</vt:lpstr>
      </vt:variant>
      <vt:variant>
        <vt:i4>30</vt:i4>
      </vt:variant>
    </vt:vector>
  </HeadingPairs>
  <TitlesOfParts>
    <vt:vector size="31" baseType="lpstr">
      <vt:lpstr>Office Theme</vt:lpstr>
      <vt:lpstr>Information and Communication Technology Use in the 2010 Pakistan Floods</vt:lpstr>
      <vt:lpstr>Slide 2</vt:lpstr>
      <vt:lpstr>Study Approach</vt:lpstr>
      <vt:lpstr>Slide 4</vt:lpstr>
      <vt:lpstr>History of Disasters</vt:lpstr>
      <vt:lpstr>Technology Landscape</vt:lpstr>
      <vt:lpstr>2010 Floods</vt:lpstr>
      <vt:lpstr>Slide 8</vt:lpstr>
      <vt:lpstr>National Response</vt:lpstr>
      <vt:lpstr>International Response</vt:lpstr>
      <vt:lpstr>Cluster Approach</vt:lpstr>
      <vt:lpstr>Main Challenges</vt:lpstr>
      <vt:lpstr>Slide 13</vt:lpstr>
      <vt:lpstr>Lessons from  2005 Earthquake Response</vt:lpstr>
      <vt:lpstr>Connectivity</vt:lpstr>
      <vt:lpstr>ICT Staff &amp; Equipment</vt:lpstr>
      <vt:lpstr>ICT Collaboration &amp; Innovation</vt:lpstr>
      <vt:lpstr>Initial Humanitarian Response</vt:lpstr>
      <vt:lpstr>Emergency Telecommunication Cluster</vt:lpstr>
      <vt:lpstr>NetHope Response</vt:lpstr>
      <vt:lpstr>Volunteer Efforts</vt:lpstr>
      <vt:lpstr>Private Sector Support</vt:lpstr>
      <vt:lpstr>Slide 23</vt:lpstr>
      <vt:lpstr>Information Sharing</vt:lpstr>
      <vt:lpstr>Social Media</vt:lpstr>
      <vt:lpstr>Information Flow</vt:lpstr>
      <vt:lpstr>Sharing Information with the Affected</vt:lpstr>
      <vt:lpstr>Slide 28</vt:lpstr>
      <vt:lpstr>Slide 29</vt:lpstr>
      <vt:lpstr>Slide 30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and Communication Technology Use in the 2010 Pakistan Floods</dc:title>
  <dc:creator>Paige Dearing</dc:creator>
  <cp:lastModifiedBy>Paige Dearing</cp:lastModifiedBy>
  <cp:revision>38</cp:revision>
  <dcterms:created xsi:type="dcterms:W3CDTF">2011-08-18T16:46:55Z</dcterms:created>
  <dcterms:modified xsi:type="dcterms:W3CDTF">2011-08-19T18:17:10Z</dcterms:modified>
</cp:coreProperties>
</file>